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4.xml" ContentType="application/vnd.openxmlformats-officedocument.drawingml.chartshapes+xml"/>
  <Override PartName="/ppt/charts/chart24.xml" ContentType="application/vnd.openxmlformats-officedocument.drawingml.chart+xml"/>
  <Override PartName="/ppt/notesSlides/notesSlide14.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50"/>
  </p:notesMasterIdLst>
  <p:handoutMasterIdLst>
    <p:handoutMasterId r:id="rId51"/>
  </p:handoutMasterIdLst>
  <p:sldIdLst>
    <p:sldId id="271" r:id="rId2"/>
    <p:sldId id="386" r:id="rId3"/>
    <p:sldId id="338" r:id="rId4"/>
    <p:sldId id="373" r:id="rId5"/>
    <p:sldId id="339" r:id="rId6"/>
    <p:sldId id="340" r:id="rId7"/>
    <p:sldId id="341" r:id="rId8"/>
    <p:sldId id="342" r:id="rId9"/>
    <p:sldId id="343" r:id="rId10"/>
    <p:sldId id="345" r:id="rId11"/>
    <p:sldId id="376" r:id="rId12"/>
    <p:sldId id="375" r:id="rId13"/>
    <p:sldId id="374"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1" r:id="rId39"/>
    <p:sldId id="372" r:id="rId40"/>
    <p:sldId id="370" r:id="rId41"/>
    <p:sldId id="378" r:id="rId42"/>
    <p:sldId id="379" r:id="rId43"/>
    <p:sldId id="380" r:id="rId44"/>
    <p:sldId id="381" r:id="rId45"/>
    <p:sldId id="382" r:id="rId46"/>
    <p:sldId id="383" r:id="rId47"/>
    <p:sldId id="384" r:id="rId48"/>
    <p:sldId id="385" r:id="rId49"/>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1" autoAdjust="0"/>
    <p:restoredTop sz="92969" autoAdjust="0"/>
  </p:normalViewPr>
  <p:slideViewPr>
    <p:cSldViewPr snapToObjects="1">
      <p:cViewPr varScale="1">
        <p:scale>
          <a:sx n="68" d="100"/>
          <a:sy n="68" d="100"/>
        </p:scale>
        <p:origin x="64"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115598292562571E-4"/>
          <c:y val="0.11946811426728655"/>
          <c:w val="0.98148148148148096"/>
          <c:h val="0.76885501598989603"/>
        </c:manualLayout>
      </c:layout>
      <c:barChart>
        <c:barDir val="col"/>
        <c:grouping val="clustered"/>
        <c:varyColors val="0"/>
        <c:ser>
          <c:idx val="1"/>
          <c:order val="0"/>
          <c:tx>
            <c:strRef>
              <c:f>Sheet1!$B$1</c:f>
              <c:strCache>
                <c:ptCount val="1"/>
                <c:pt idx="0">
                  <c:v>Total Attendees</c:v>
                </c:pt>
              </c:strCache>
            </c:strRef>
          </c:tx>
          <c:spPr>
            <a:solidFill>
              <a:schemeClr val="accent2"/>
            </a:solidFill>
            <a:ln>
              <a:noFill/>
            </a:ln>
            <a:effectLst/>
          </c:spPr>
          <c:invertIfNegative val="0"/>
          <c:dLbls>
            <c:dLbl>
              <c:idx val="6"/>
              <c:tx>
                <c:rich>
                  <a:bodyPr/>
                  <a:lstStyle/>
                  <a:p>
                    <a:r>
                      <a:rPr lang="en-US" dirty="0"/>
                      <a:t> 9,770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74-408A-9C8A-E8F09A1FC3AA}"/>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#,##0</c:formatCode>
                <c:ptCount val="9"/>
                <c:pt idx="0" formatCode="_(* #,##0_);_(* \(#,##0\);_(* &quot;-&quot;??_);_(@_)">
                  <c:v>4330</c:v>
                </c:pt>
                <c:pt idx="1">
                  <c:v>4826</c:v>
                </c:pt>
                <c:pt idx="2" formatCode="_(* #,##0_);_(* \(#,##0\);_(* &quot;-&quot;??_);_(@_)">
                  <c:v>6014</c:v>
                </c:pt>
                <c:pt idx="3" formatCode="_(* #,##0_);_(* \(#,##0\);_(* &quot;-&quot;??_);_(@_)">
                  <c:v>6214</c:v>
                </c:pt>
                <c:pt idx="4" formatCode="_(* #,##0_);_(* \(#,##0\);_(* &quot;-&quot;??_);_(@_)">
                  <c:v>7325</c:v>
                </c:pt>
                <c:pt idx="5" formatCode="_(* #,##0_);_(* \(#,##0\);_(* &quot;-&quot;??_);_(@_)">
                  <c:v>7936</c:v>
                </c:pt>
                <c:pt idx="6" formatCode="_(* #,##0_);_(* \(#,##0\);_(* &quot;-&quot;??_);_(@_)">
                  <c:v>9770</c:v>
                </c:pt>
                <c:pt idx="7" formatCode="_(* #,##0_);_(* \(#,##0\);_(* &quot;-&quot;??_);_(@_)">
                  <c:v>9303</c:v>
                </c:pt>
                <c:pt idx="8" formatCode="_(* #,##0_);_(* \(#,##0\);_(* &quot;-&quot;??_);_(@_)">
                  <c:v>8055</c:v>
                </c:pt>
              </c:numCache>
            </c:numRef>
          </c:val>
          <c:extLst>
            <c:ext xmlns:c16="http://schemas.microsoft.com/office/drawing/2014/chart" uri="{C3380CC4-5D6E-409C-BE32-E72D297353CC}">
              <c16:uniqueId val="{00000000-1E98-4C04-B913-A46A22131201}"/>
            </c:ext>
          </c:extLst>
        </c:ser>
        <c:ser>
          <c:idx val="2"/>
          <c:order val="1"/>
          <c:tx>
            <c:strRef>
              <c:f>Sheet1!$C$1</c:f>
              <c:strCache>
                <c:ptCount val="1"/>
                <c:pt idx="0">
                  <c:v>Farmers</c:v>
                </c:pt>
              </c:strCache>
            </c:strRef>
          </c:tx>
          <c:spPr>
            <a:solidFill>
              <a:schemeClr val="accent1"/>
            </a:solidFill>
            <a:ln>
              <a:noFill/>
            </a:ln>
            <a:effectLst/>
          </c:spPr>
          <c:invertIfNegative val="0"/>
          <c:dLbls>
            <c:dLbl>
              <c:idx val="0"/>
              <c:layout>
                <c:manualLayout>
                  <c:x val="1.080246913580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74-408A-9C8A-E8F09A1FC3AA}"/>
                </c:ext>
              </c:extLst>
            </c:dLbl>
            <c:dLbl>
              <c:idx val="1"/>
              <c:layout>
                <c:manualLayout>
                  <c:x val="1.69753086419753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74-408A-9C8A-E8F09A1FC3AA}"/>
                </c:ext>
              </c:extLst>
            </c:dLbl>
            <c:dLbl>
              <c:idx val="2"/>
              <c:layout>
                <c:manualLayout>
                  <c:x val="2.0061728395061727E-2"/>
                  <c:y val="1.6382252559726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74-408A-9C8A-E8F09A1FC3AA}"/>
                </c:ext>
              </c:extLst>
            </c:dLbl>
            <c:dLbl>
              <c:idx val="3"/>
              <c:layout>
                <c:manualLayout>
                  <c:x val="1.2345679012345699E-2"/>
                  <c:y val="2.7303754266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74-408A-9C8A-E8F09A1FC3AA}"/>
                </c:ext>
              </c:extLst>
            </c:dLbl>
            <c:dLbl>
              <c:idx val="4"/>
              <c:layout>
                <c:manualLayout>
                  <c:x val="1.38888888888889E-2"/>
                  <c:y val="2.73037542662105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74-408A-9C8A-E8F09A1FC3AA}"/>
                </c:ext>
              </c:extLst>
            </c:dLbl>
            <c:dLbl>
              <c:idx val="5"/>
              <c:layout>
                <c:manualLayout>
                  <c:x val="1.543209876543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74-408A-9C8A-E8F09A1FC3AA}"/>
                </c:ext>
              </c:extLst>
            </c:dLbl>
            <c:dLbl>
              <c:idx val="6"/>
              <c:layout>
                <c:manualLayout>
                  <c:x val="9.25925925925936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74-408A-9C8A-E8F09A1FC3AA}"/>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_(* #,##0_);_(* \(#,##0\);_(* "-"??_);_(@_)</c:formatCode>
                <c:ptCount val="9"/>
                <c:pt idx="0">
                  <c:v>2178</c:v>
                </c:pt>
                <c:pt idx="1">
                  <c:v>2570</c:v>
                </c:pt>
                <c:pt idx="2">
                  <c:v>3235</c:v>
                </c:pt>
                <c:pt idx="3">
                  <c:v>3324</c:v>
                </c:pt>
                <c:pt idx="4">
                  <c:v>3874</c:v>
                </c:pt>
                <c:pt idx="5">
                  <c:v>4328</c:v>
                </c:pt>
                <c:pt idx="6">
                  <c:v>4596</c:v>
                </c:pt>
                <c:pt idx="7">
                  <c:v>4102</c:v>
                </c:pt>
                <c:pt idx="8">
                  <c:v>3646</c:v>
                </c:pt>
              </c:numCache>
            </c:numRef>
          </c:val>
          <c:extLst>
            <c:ext xmlns:c16="http://schemas.microsoft.com/office/drawing/2014/chart" uri="{C3380CC4-5D6E-409C-BE32-E72D297353CC}">
              <c16:uniqueId val="{00000001-1E98-4C04-B913-A46A22131201}"/>
            </c:ext>
          </c:extLst>
        </c:ser>
        <c:dLbls>
          <c:showLegendKey val="0"/>
          <c:showVal val="0"/>
          <c:showCatName val="0"/>
          <c:showSerName val="0"/>
          <c:showPercent val="0"/>
          <c:showBubbleSize val="0"/>
        </c:dLbls>
        <c:gapWidth val="219"/>
        <c:overlap val="-27"/>
        <c:axId val="63631744"/>
        <c:axId val="63633280"/>
      </c:barChart>
      <c:dateAx>
        <c:axId val="6363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63633280"/>
        <c:crosses val="autoZero"/>
        <c:auto val="0"/>
        <c:lblOffset val="100"/>
        <c:baseTimeUnit val="days"/>
      </c:dateAx>
      <c:valAx>
        <c:axId val="63633280"/>
        <c:scaling>
          <c:orientation val="minMax"/>
        </c:scaling>
        <c:delete val="1"/>
        <c:axPos val="l"/>
        <c:numFmt formatCode="_(* #,##0_);_(* \(#,##0\);_(* &quot;-&quot;??_);_(@_)" sourceLinked="1"/>
        <c:majorTickMark val="none"/>
        <c:minorTickMark val="none"/>
        <c:tickLblPos val="none"/>
        <c:crossAx val="63631744"/>
        <c:crosses val="autoZero"/>
        <c:crossBetween val="between"/>
      </c:valAx>
      <c:spPr>
        <a:noFill/>
        <a:ln>
          <a:noFill/>
        </a:ln>
        <a:effectLst/>
      </c:spPr>
    </c:plotArea>
    <c:legend>
      <c:legendPos val="t"/>
      <c:layout>
        <c:manualLayout>
          <c:xMode val="edge"/>
          <c:yMode val="edge"/>
          <c:x val="2.6988432001555401E-2"/>
          <c:y val="1.9112627986348101E-2"/>
          <c:w val="0.36006440167201298"/>
          <c:h val="0.143246244390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1"/>
          </a:solidFill>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8253968253999"/>
          <c:y val="7.7689243027888502E-2"/>
          <c:w val="0.68518518518518501"/>
          <c:h val="0.76494023904383002"/>
        </c:manualLayout>
      </c:layout>
      <c:barChart>
        <c:barDir val="bar"/>
        <c:grouping val="stacked"/>
        <c:varyColors val="0"/>
        <c:ser>
          <c:idx val="3"/>
          <c:order val="0"/>
          <c:tx>
            <c:strRef>
              <c:f>Sheet1!$A$2</c:f>
              <c:strCache>
                <c:ptCount val="1"/>
                <c:pt idx="0">
                  <c:v>Yes</c:v>
                </c:pt>
              </c:strCache>
            </c:strRef>
          </c:tx>
          <c:spPr>
            <a:solidFill>
              <a:schemeClr val="accent1"/>
            </a:solidFill>
            <a:ln w="12700">
              <a:noFill/>
              <a:prstDash val="solid"/>
            </a:ln>
          </c:spPr>
          <c:invertIfNegative val="0"/>
          <c:dLbls>
            <c:numFmt formatCode="0%" sourceLinked="0"/>
            <c:spPr>
              <a:noFill/>
              <a:ln w="25400">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Registration fee (n=258)
</c:v>
                </c:pt>
                <c:pt idx="1">
                  <c:v>Transportation costs (i.e. airfare, rental car) (n=245)
</c:v>
                </c:pt>
                <c:pt idx="2">
                  <c:v>Hotel (n=307)
</c:v>
                </c:pt>
                <c:pt idx="3">
                  <c:v>Meals (n=265)
</c:v>
                </c:pt>
                <c:pt idx="4">
                  <c:v>Entire trip (n=310)
</c:v>
                </c:pt>
              </c:strCache>
            </c:strRef>
          </c:cat>
          <c:val>
            <c:numRef>
              <c:f>Sheet1!$B$2:$F$2</c:f>
              <c:numCache>
                <c:formatCode>0%</c:formatCode>
                <c:ptCount val="5"/>
                <c:pt idx="0">
                  <c:v>0.53488372093023195</c:v>
                </c:pt>
                <c:pt idx="1">
                  <c:v>0.49795918367346897</c:v>
                </c:pt>
                <c:pt idx="2">
                  <c:v>0.462540716612378</c:v>
                </c:pt>
                <c:pt idx="3">
                  <c:v>0.76603773584905699</c:v>
                </c:pt>
                <c:pt idx="4">
                  <c:v>0.54838709677419395</c:v>
                </c:pt>
              </c:numCache>
            </c:numRef>
          </c:val>
          <c:extLst>
            <c:ext xmlns:c16="http://schemas.microsoft.com/office/drawing/2014/chart" uri="{C3380CC4-5D6E-409C-BE32-E72D297353CC}">
              <c16:uniqueId val="{00000000-C577-4C44-B28A-7662F0A5A816}"/>
            </c:ext>
          </c:extLst>
        </c:ser>
        <c:ser>
          <c:idx val="0"/>
          <c:order val="1"/>
          <c:tx>
            <c:strRef>
              <c:f>Sheet1!$A$3</c:f>
              <c:strCache>
                <c:ptCount val="1"/>
                <c:pt idx="0">
                  <c:v>No</c:v>
                </c:pt>
              </c:strCache>
            </c:strRef>
          </c:tx>
          <c:spPr>
            <a:solidFill>
              <a:schemeClr val="accent2"/>
            </a:solidFill>
            <a:ln w="12700">
              <a:noFill/>
              <a:prstDash val="solid"/>
            </a:ln>
          </c:spPr>
          <c:invertIfNegative val="0"/>
          <c:dLbls>
            <c:numFmt formatCode="0%" sourceLinked="0"/>
            <c:spPr>
              <a:noFill/>
              <a:ln w="25400">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Registration fee (n=258)
</c:v>
                </c:pt>
                <c:pt idx="1">
                  <c:v>Transportation costs (i.e. airfare, rental car) (n=245)
</c:v>
                </c:pt>
                <c:pt idx="2">
                  <c:v>Hotel (n=307)
</c:v>
                </c:pt>
                <c:pt idx="3">
                  <c:v>Meals (n=265)
</c:v>
                </c:pt>
                <c:pt idx="4">
                  <c:v>Entire trip (n=310)
</c:v>
                </c:pt>
              </c:strCache>
            </c:strRef>
          </c:cat>
          <c:val>
            <c:numRef>
              <c:f>Sheet1!$B$3:$F$3</c:f>
              <c:numCache>
                <c:formatCode>0%</c:formatCode>
                <c:ptCount val="5"/>
                <c:pt idx="0">
                  <c:v>0.46511627906976799</c:v>
                </c:pt>
                <c:pt idx="1">
                  <c:v>0.50204081632653097</c:v>
                </c:pt>
                <c:pt idx="2">
                  <c:v>0.53745928338762206</c:v>
                </c:pt>
                <c:pt idx="3">
                  <c:v>0.23396226415094301</c:v>
                </c:pt>
                <c:pt idx="4">
                  <c:v>0.45161290322580699</c:v>
                </c:pt>
              </c:numCache>
            </c:numRef>
          </c:val>
          <c:extLst>
            <c:ext xmlns:c16="http://schemas.microsoft.com/office/drawing/2014/chart" uri="{C3380CC4-5D6E-409C-BE32-E72D297353CC}">
              <c16:uniqueId val="{00000001-C577-4C44-B28A-7662F0A5A816}"/>
            </c:ext>
          </c:extLst>
        </c:ser>
        <c:dLbls>
          <c:showLegendKey val="0"/>
          <c:showVal val="1"/>
          <c:showCatName val="0"/>
          <c:showSerName val="0"/>
          <c:showPercent val="0"/>
          <c:showBubbleSize val="0"/>
        </c:dLbls>
        <c:gapWidth val="50"/>
        <c:overlap val="100"/>
        <c:axId val="169174144"/>
        <c:axId val="169175680"/>
      </c:barChart>
      <c:catAx>
        <c:axId val="169174144"/>
        <c:scaling>
          <c:orientation val="maxMin"/>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1400"/>
            </a:pPr>
            <a:endParaRPr lang="en-US"/>
          </a:p>
        </c:txPr>
        <c:crossAx val="169175680"/>
        <c:crosses val="autoZero"/>
        <c:auto val="1"/>
        <c:lblAlgn val="ctr"/>
        <c:lblOffset val="100"/>
        <c:tickLblSkip val="1"/>
        <c:tickMarkSkip val="1"/>
        <c:noMultiLvlLbl val="0"/>
      </c:catAx>
      <c:valAx>
        <c:axId val="169175680"/>
        <c:scaling>
          <c:orientation val="minMax"/>
          <c:max val="1"/>
        </c:scaling>
        <c:delete val="0"/>
        <c:axPos val="b"/>
        <c:title>
          <c:tx>
            <c:rich>
              <a:bodyPr/>
              <a:lstStyle/>
              <a:p>
                <a:pPr>
                  <a:defRPr/>
                </a:pPr>
                <a:r>
                  <a:rPr lang="en-US" sz="1600" dirty="0"/>
                  <a:t>Percent of Respondents Not Paying Fee</a:t>
                </a:r>
              </a:p>
            </c:rich>
          </c:tx>
          <c:layout>
            <c:manualLayout>
              <c:xMode val="edge"/>
              <c:yMode val="edge"/>
              <c:x val="0.38523323147070598"/>
              <c:y val="0.93397622685609005"/>
            </c:manualLayout>
          </c:layout>
          <c:overlay val="0"/>
          <c:spPr>
            <a:noFill/>
            <a:ln w="25400">
              <a:noFill/>
            </a:ln>
          </c:spPr>
        </c:title>
        <c:numFmt formatCode="0%" sourceLinked="0"/>
        <c:majorTickMark val="out"/>
        <c:minorTickMark val="none"/>
        <c:tickLblPos val="nextTo"/>
        <c:spPr>
          <a:ln w="3175">
            <a:solidFill>
              <a:schemeClr val="tx1"/>
            </a:solidFill>
            <a:prstDash val="solid"/>
          </a:ln>
        </c:spPr>
        <c:txPr>
          <a:bodyPr rot="0" vert="horz"/>
          <a:lstStyle/>
          <a:p>
            <a:pPr>
              <a:defRPr/>
            </a:pPr>
            <a:endParaRPr lang="en-US"/>
          </a:p>
        </c:txPr>
        <c:crossAx val="169174144"/>
        <c:crosses val="max"/>
        <c:crossBetween val="between"/>
        <c:majorUnit val="0.2"/>
      </c:valAx>
      <c:spPr>
        <a:noFill/>
        <a:ln w="25400">
          <a:noFill/>
        </a:ln>
      </c:spPr>
    </c:plotArea>
    <c:legend>
      <c:legendPos val="t"/>
      <c:layout>
        <c:manualLayout>
          <c:xMode val="edge"/>
          <c:yMode val="edge"/>
          <c:x val="0.35317460317460603"/>
          <c:y val="0"/>
          <c:w val="0.49603174603174599"/>
          <c:h val="7.1713147410358599E-2"/>
        </c:manualLayout>
      </c:layout>
      <c:overlay val="0"/>
      <c:spPr>
        <a:solidFill>
          <a:schemeClr val="bg1"/>
        </a:solidFill>
        <a:ln w="25400">
          <a:noFill/>
        </a:ln>
      </c:spPr>
      <c:txPr>
        <a:bodyPr/>
        <a:lstStyle/>
        <a:p>
          <a:pPr>
            <a:defRPr sz="14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97883597883998"/>
          <c:y val="8.1673306772908294E-2"/>
          <c:w val="0.63888888888889195"/>
          <c:h val="0.76095617529880699"/>
        </c:manualLayout>
      </c:layout>
      <c:barChart>
        <c:barDir val="bar"/>
        <c:grouping val="stacked"/>
        <c:varyColors val="0"/>
        <c:ser>
          <c:idx val="3"/>
          <c:order val="0"/>
          <c:tx>
            <c:strRef>
              <c:f>Sheet1!$A$2</c:f>
              <c:strCache>
                <c:ptCount val="1"/>
                <c:pt idx="0">
                  <c:v>Yes</c:v>
                </c:pt>
              </c:strCache>
            </c:strRef>
          </c:tx>
          <c:spPr>
            <a:solidFill>
              <a:schemeClr val="accent1"/>
            </a:solidFill>
            <a:ln w="12700">
              <a:noFill/>
              <a:prstDash val="solid"/>
            </a:ln>
          </c:spPr>
          <c:invertIfNegative val="0"/>
          <c:dLbls>
            <c:numFmt formatCode="0%" sourceLinked="0"/>
            <c:spPr>
              <a:noFill/>
              <a:ln w="25400">
                <a:noFill/>
              </a:ln>
            </c:spPr>
            <c:txPr>
              <a:bodyPr/>
              <a:lstStyle/>
              <a:p>
                <a:pPr>
                  <a:defRPr sz="2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Anaheim, CA: 2018 (n=464)</c:v>
                </c:pt>
                <c:pt idx="1">
                  <c:v>San Antonio, TX: 2017 (n=747)</c:v>
                </c:pt>
                <c:pt idx="2">
                  <c:v>New Orleans LA: 2016 (n=434)</c:v>
                </c:pt>
                <c:pt idx="3">
                  <c:v>Phoenix AZ: 2015 (n=614)</c:v>
                </c:pt>
              </c:strCache>
            </c:strRef>
          </c:cat>
          <c:val>
            <c:numRef>
              <c:f>Sheet1!$B$2:$E$2</c:f>
              <c:numCache>
                <c:formatCode>0%</c:formatCode>
                <c:ptCount val="4"/>
                <c:pt idx="0">
                  <c:v>0.57327586206896597</c:v>
                </c:pt>
                <c:pt idx="1">
                  <c:v>0.56000000000000005</c:v>
                </c:pt>
                <c:pt idx="2" formatCode="#,##0%">
                  <c:v>0.483870967741935</c:v>
                </c:pt>
                <c:pt idx="3" formatCode="0.0%">
                  <c:v>0.52768729641693801</c:v>
                </c:pt>
              </c:numCache>
            </c:numRef>
          </c:val>
          <c:extLst>
            <c:ext xmlns:c16="http://schemas.microsoft.com/office/drawing/2014/chart" uri="{C3380CC4-5D6E-409C-BE32-E72D297353CC}">
              <c16:uniqueId val="{00000000-D5E7-4554-8116-F8DB29CBD787}"/>
            </c:ext>
          </c:extLst>
        </c:ser>
        <c:ser>
          <c:idx val="0"/>
          <c:order val="1"/>
          <c:tx>
            <c:strRef>
              <c:f>Sheet1!$A$3</c:f>
              <c:strCache>
                <c:ptCount val="1"/>
                <c:pt idx="0">
                  <c:v>No</c:v>
                </c:pt>
              </c:strCache>
            </c:strRef>
          </c:tx>
          <c:spPr>
            <a:solidFill>
              <a:schemeClr val="accent2"/>
            </a:solidFill>
            <a:ln w="12700">
              <a:noFill/>
              <a:prstDash val="solid"/>
            </a:ln>
          </c:spPr>
          <c:invertIfNegative val="0"/>
          <c:dLbls>
            <c:numFmt formatCode="0%" sourceLinked="0"/>
            <c:spPr>
              <a:noFill/>
              <a:ln w="25400">
                <a:noFill/>
              </a:ln>
            </c:spPr>
            <c:txPr>
              <a:bodyPr/>
              <a:lstStyle/>
              <a:p>
                <a:pPr>
                  <a:defRPr sz="2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Anaheim, CA: 2018 (n=464)</c:v>
                </c:pt>
                <c:pt idx="1">
                  <c:v>San Antonio, TX: 2017 (n=747)</c:v>
                </c:pt>
                <c:pt idx="2">
                  <c:v>New Orleans LA: 2016 (n=434)</c:v>
                </c:pt>
                <c:pt idx="3">
                  <c:v>Phoenix AZ: 2015 (n=614)</c:v>
                </c:pt>
              </c:strCache>
            </c:strRef>
          </c:cat>
          <c:val>
            <c:numRef>
              <c:f>Sheet1!$B$3:$E$3</c:f>
              <c:numCache>
                <c:formatCode>0%</c:formatCode>
                <c:ptCount val="4"/>
                <c:pt idx="0">
                  <c:v>0.42672413793103398</c:v>
                </c:pt>
                <c:pt idx="1">
                  <c:v>0.44</c:v>
                </c:pt>
                <c:pt idx="2" formatCode="#,##0%">
                  <c:v>0.51612903225806395</c:v>
                </c:pt>
                <c:pt idx="3" formatCode="0.0%">
                  <c:v>0.47231270358306199</c:v>
                </c:pt>
              </c:numCache>
            </c:numRef>
          </c:val>
          <c:extLst>
            <c:ext xmlns:c16="http://schemas.microsoft.com/office/drawing/2014/chart" uri="{C3380CC4-5D6E-409C-BE32-E72D297353CC}">
              <c16:uniqueId val="{00000001-D5E7-4554-8116-F8DB29CBD787}"/>
            </c:ext>
          </c:extLst>
        </c:ser>
        <c:ser>
          <c:idx val="1"/>
          <c:order val="2"/>
          <c:tx>
            <c:strRef>
              <c:f>Sheet1!$A$4</c:f>
              <c:strCache>
                <c:ptCount val="1"/>
                <c:pt idx="0">
                  <c:v>No answer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Anaheim, CA: 2018 (n=464)</c:v>
                </c:pt>
                <c:pt idx="1">
                  <c:v>San Antonio, TX: 2017 (n=747)</c:v>
                </c:pt>
                <c:pt idx="2">
                  <c:v>New Orleans LA: 2016 (n=434)</c:v>
                </c:pt>
                <c:pt idx="3">
                  <c:v>Phoenix AZ: 2015 (n=614)</c:v>
                </c:pt>
              </c:strCache>
            </c:strRef>
          </c:cat>
          <c:val>
            <c:numRef>
              <c:f>Sheet1!$B$4:$E$4</c:f>
              <c:numCache>
                <c:formatCode>General</c:formatCode>
                <c:ptCount val="4"/>
              </c:numCache>
            </c:numRef>
          </c:val>
          <c:extLst>
            <c:ext xmlns:c16="http://schemas.microsoft.com/office/drawing/2014/chart" uri="{C3380CC4-5D6E-409C-BE32-E72D297353CC}">
              <c16:uniqueId val="{00000000-E5CB-4579-B4BC-F512E1F224AE}"/>
            </c:ext>
          </c:extLst>
        </c:ser>
        <c:dLbls>
          <c:showLegendKey val="0"/>
          <c:showVal val="1"/>
          <c:showCatName val="0"/>
          <c:showSerName val="0"/>
          <c:showPercent val="0"/>
          <c:showBubbleSize val="0"/>
        </c:dLbls>
        <c:gapWidth val="50"/>
        <c:overlap val="100"/>
        <c:axId val="162089216"/>
        <c:axId val="162090368"/>
      </c:barChart>
      <c:catAx>
        <c:axId val="162089216"/>
        <c:scaling>
          <c:orientation val="maxMin"/>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1600"/>
            </a:pPr>
            <a:endParaRPr lang="en-US"/>
          </a:p>
        </c:txPr>
        <c:crossAx val="162090368"/>
        <c:crosses val="autoZero"/>
        <c:auto val="1"/>
        <c:lblAlgn val="ctr"/>
        <c:lblOffset val="100"/>
        <c:tickLblSkip val="1"/>
        <c:tickMarkSkip val="1"/>
        <c:noMultiLvlLbl val="0"/>
      </c:catAx>
      <c:valAx>
        <c:axId val="162090368"/>
        <c:scaling>
          <c:orientation val="minMax"/>
          <c:max val="1"/>
        </c:scaling>
        <c:delete val="0"/>
        <c:axPos val="b"/>
        <c:title>
          <c:tx>
            <c:rich>
              <a:bodyPr/>
              <a:lstStyle/>
              <a:p>
                <a:pPr>
                  <a:defRPr/>
                </a:pPr>
                <a:r>
                  <a:rPr lang="en-US" sz="1600" dirty="0"/>
                  <a:t>Percent of Respondents</a:t>
                </a:r>
              </a:p>
            </c:rich>
          </c:tx>
          <c:layout>
            <c:manualLayout>
              <c:xMode val="edge"/>
              <c:yMode val="edge"/>
              <c:x val="0.50124873219216004"/>
              <c:y val="0.91112600359304696"/>
            </c:manualLayout>
          </c:layout>
          <c:overlay val="0"/>
          <c:spPr>
            <a:noFill/>
            <a:ln w="25400">
              <a:noFill/>
            </a:ln>
          </c:spPr>
        </c:title>
        <c:numFmt formatCode="0%" sourceLinked="0"/>
        <c:majorTickMark val="out"/>
        <c:minorTickMark val="none"/>
        <c:tickLblPos val="nextTo"/>
        <c:spPr>
          <a:ln w="3175">
            <a:solidFill>
              <a:schemeClr val="tx1"/>
            </a:solidFill>
            <a:prstDash val="solid"/>
          </a:ln>
        </c:spPr>
        <c:txPr>
          <a:bodyPr rot="0" vert="horz"/>
          <a:lstStyle/>
          <a:p>
            <a:pPr>
              <a:defRPr/>
            </a:pPr>
            <a:endParaRPr lang="en-US"/>
          </a:p>
        </c:txPr>
        <c:crossAx val="162089216"/>
        <c:crosses val="max"/>
        <c:crossBetween val="between"/>
        <c:majorUnit val="0.2"/>
      </c:valAx>
      <c:spPr>
        <a:noFill/>
        <a:ln w="25400">
          <a:noFill/>
        </a:ln>
      </c:spPr>
    </c:plotArea>
    <c:legend>
      <c:legendPos val="t"/>
      <c:layout>
        <c:manualLayout>
          <c:xMode val="edge"/>
          <c:yMode val="edge"/>
          <c:x val="0.388888888888893"/>
          <c:y val="0"/>
          <c:w val="0.229607196384707"/>
          <c:h val="7.1237150521519604E-2"/>
        </c:manualLayout>
      </c:layout>
      <c:overlay val="0"/>
      <c:spPr>
        <a:solidFill>
          <a:schemeClr val="bg1"/>
        </a:solidFill>
        <a:ln w="25400">
          <a:noFill/>
        </a:ln>
      </c:spPr>
      <c:txPr>
        <a:bodyPr/>
        <a:lstStyle/>
        <a:p>
          <a:pPr>
            <a:defRPr sz="18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68253968253999"/>
          <c:y val="0.21107887683494514"/>
          <c:w val="0.68518518518518501"/>
          <c:h val="0.63155055445548114"/>
        </c:manualLayout>
      </c:layout>
      <c:barChart>
        <c:barDir val="bar"/>
        <c:grouping val="stacked"/>
        <c:varyColors val="0"/>
        <c:ser>
          <c:idx val="3"/>
          <c:order val="0"/>
          <c:tx>
            <c:strRef>
              <c:f>Sheet1!$A$2</c:f>
              <c:strCache>
                <c:ptCount val="1"/>
                <c:pt idx="0">
                  <c:v>I have the final say in all operational decisions</c:v>
                </c:pt>
              </c:strCache>
            </c:strRef>
          </c:tx>
          <c:spPr>
            <a:solidFill>
              <a:schemeClr val="accent1"/>
            </a:solidFill>
            <a:ln w="12700">
              <a:noFill/>
              <a:prstDash val="solid"/>
            </a:ln>
          </c:spPr>
          <c:invertIfNegative val="0"/>
          <c:dLbls>
            <c:numFmt formatCode="0%" sourceLinked="0"/>
            <c:spPr>
              <a:noFill/>
              <a:ln w="25400">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Percent of 2018 Respondents (n=464)</c:v>
                </c:pt>
                <c:pt idx="1">
                  <c:v>Percent of 2017 Respondents (n=747)</c:v>
                </c:pt>
              </c:strCache>
            </c:strRef>
          </c:cat>
          <c:val>
            <c:numRef>
              <c:f>Sheet1!$B$2:$C$2</c:f>
              <c:numCache>
                <c:formatCode>0%</c:formatCode>
                <c:ptCount val="2"/>
                <c:pt idx="0">
                  <c:v>0.33405172413793099</c:v>
                </c:pt>
                <c:pt idx="1">
                  <c:v>0.370816599732263</c:v>
                </c:pt>
              </c:numCache>
            </c:numRef>
          </c:val>
          <c:extLst>
            <c:ext xmlns:c16="http://schemas.microsoft.com/office/drawing/2014/chart" uri="{C3380CC4-5D6E-409C-BE32-E72D297353CC}">
              <c16:uniqueId val="{00000000-7D93-402F-AB42-49CB5CCD4551}"/>
            </c:ext>
          </c:extLst>
        </c:ser>
        <c:ser>
          <c:idx val="0"/>
          <c:order val="1"/>
          <c:tx>
            <c:strRef>
              <c:f>Sheet1!$A$3</c:f>
              <c:strCache>
                <c:ptCount val="1"/>
                <c:pt idx="0">
                  <c:v>I share decision-making with someone else</c:v>
                </c:pt>
              </c:strCache>
            </c:strRef>
          </c:tx>
          <c:spPr>
            <a:solidFill>
              <a:schemeClr val="accent2"/>
            </a:solidFill>
            <a:ln w="12700">
              <a:noFill/>
              <a:prstDash val="solid"/>
            </a:ln>
          </c:spPr>
          <c:invertIfNegative val="0"/>
          <c:dLbls>
            <c:numFmt formatCode="0%" sourceLinked="0"/>
            <c:spPr>
              <a:noFill/>
              <a:ln w="25400">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Percent of 2018 Respondents (n=464)</c:v>
                </c:pt>
                <c:pt idx="1">
                  <c:v>Percent of 2017 Respondents (n=747)</c:v>
                </c:pt>
              </c:strCache>
            </c:strRef>
          </c:cat>
          <c:val>
            <c:numRef>
              <c:f>Sheet1!$B$3:$C$3</c:f>
              <c:numCache>
                <c:formatCode>0%</c:formatCode>
                <c:ptCount val="2"/>
                <c:pt idx="0">
                  <c:v>0.41810344827586199</c:v>
                </c:pt>
                <c:pt idx="1">
                  <c:v>0.372155287817938</c:v>
                </c:pt>
              </c:numCache>
            </c:numRef>
          </c:val>
          <c:extLst>
            <c:ext xmlns:c16="http://schemas.microsoft.com/office/drawing/2014/chart" uri="{C3380CC4-5D6E-409C-BE32-E72D297353CC}">
              <c16:uniqueId val="{00000001-7D93-402F-AB42-49CB5CCD4551}"/>
            </c:ext>
          </c:extLst>
        </c:ser>
        <c:ser>
          <c:idx val="1"/>
          <c:order val="2"/>
          <c:tx>
            <c:strRef>
              <c:f>Sheet1!$A$4</c:f>
              <c:strCache>
                <c:ptCount val="1"/>
                <c:pt idx="0">
                  <c:v>I have some input, but ultimately leave decisions to someone else</c:v>
                </c:pt>
              </c:strCache>
            </c:strRef>
          </c:tx>
          <c:spPr>
            <a:solidFill>
              <a:schemeClr val="accent2">
                <a:lumMod val="40000"/>
                <a:lumOff val="60000"/>
              </a:schemeClr>
            </a:solidFill>
            <a:ln>
              <a:no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Percent of 2018 Respondents (n=464)</c:v>
                </c:pt>
                <c:pt idx="1">
                  <c:v>Percent of 2017 Respondents (n=747)</c:v>
                </c:pt>
              </c:strCache>
            </c:strRef>
          </c:cat>
          <c:val>
            <c:numRef>
              <c:f>Sheet1!$B$4:$C$4</c:f>
              <c:numCache>
                <c:formatCode>0%</c:formatCode>
                <c:ptCount val="2"/>
                <c:pt idx="0">
                  <c:v>0.148706896551724</c:v>
                </c:pt>
                <c:pt idx="1">
                  <c:v>0.17536813922356101</c:v>
                </c:pt>
              </c:numCache>
            </c:numRef>
          </c:val>
          <c:extLst>
            <c:ext xmlns:c16="http://schemas.microsoft.com/office/drawing/2014/chart" uri="{C3380CC4-5D6E-409C-BE32-E72D297353CC}">
              <c16:uniqueId val="{00000002-7D93-402F-AB42-49CB5CCD4551}"/>
            </c:ext>
          </c:extLst>
        </c:ser>
        <c:ser>
          <c:idx val="2"/>
          <c:order val="3"/>
          <c:tx>
            <c:strRef>
              <c:f>Sheet1!$A$5</c:f>
              <c:strCache>
                <c:ptCount val="1"/>
                <c:pt idx="0">
                  <c:v>Someone else makes all of the operational decisions</c:v>
                </c:pt>
              </c:strCache>
            </c:strRef>
          </c:tx>
          <c:spPr>
            <a:solidFill>
              <a:schemeClr val="accent2">
                <a:lumMod val="20000"/>
                <a:lumOff val="80000"/>
              </a:schemeClr>
            </a:solidFill>
            <a:ln>
              <a:noFill/>
            </a:ln>
          </c:spPr>
          <c:invertIfNegative val="0"/>
          <c:dLbls>
            <c:dLbl>
              <c:idx val="0"/>
              <c:layout>
                <c:manualLayout>
                  <c:x val="-4.98517857995682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4B-4F10-B28E-6AA154FFEA1B}"/>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Percent of 2018 Respondents (n=464)</c:v>
                </c:pt>
                <c:pt idx="1">
                  <c:v>Percent of 2017 Respondents (n=747)</c:v>
                </c:pt>
              </c:strCache>
            </c:strRef>
          </c:cat>
          <c:val>
            <c:numRef>
              <c:f>Sheet1!$B$5:$C$5</c:f>
              <c:numCache>
                <c:formatCode>0%</c:formatCode>
                <c:ptCount val="2"/>
                <c:pt idx="0">
                  <c:v>5.8189655172413798E-2</c:v>
                </c:pt>
                <c:pt idx="1">
                  <c:v>8.1659973226238303E-2</c:v>
                </c:pt>
              </c:numCache>
            </c:numRef>
          </c:val>
          <c:extLst>
            <c:ext xmlns:c16="http://schemas.microsoft.com/office/drawing/2014/chart" uri="{C3380CC4-5D6E-409C-BE32-E72D297353CC}">
              <c16:uniqueId val="{00000000-6F34-479E-B2A6-27DBB632A1F7}"/>
            </c:ext>
          </c:extLst>
        </c:ser>
        <c:ser>
          <c:idx val="4"/>
          <c:order val="4"/>
          <c:tx>
            <c:strRef>
              <c:f>Sheet1!$A$6</c:f>
              <c:strCache>
                <c:ptCount val="1"/>
                <c:pt idx="0">
                  <c:v>I am not involved in any way with growing crops, managing crops, or consulting with farmers*</c:v>
                </c:pt>
              </c:strCache>
            </c:strRef>
          </c:tx>
          <c:spPr>
            <a:solidFill>
              <a:srgbClr val="8E8581"/>
            </a:solidFill>
          </c:spPr>
          <c:invertIfNegative val="0"/>
          <c:dLbls>
            <c:dLbl>
              <c:idx val="0"/>
              <c:layout>
                <c:manualLayout>
                  <c:x val="3.323452386637889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4B-4F10-B28E-6AA154FFEA1B}"/>
                </c:ext>
              </c:extLst>
            </c:dLbl>
            <c:dLbl>
              <c:idx val="1"/>
              <c:delete val="1"/>
              <c:extLst>
                <c:ext xmlns:c15="http://schemas.microsoft.com/office/drawing/2012/chart" uri="{CE6537A1-D6FC-4f65-9D91-7224C49458BB}"/>
                <c:ext xmlns:c16="http://schemas.microsoft.com/office/drawing/2014/chart" uri="{C3380CC4-5D6E-409C-BE32-E72D297353CC}">
                  <c16:uniqueId val="{00000000-F24B-4F10-B28E-6AA154FFEA1B}"/>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Percent of 2018 Respondents (n=464)</c:v>
                </c:pt>
                <c:pt idx="1">
                  <c:v>Percent of 2017 Respondents (n=747)</c:v>
                </c:pt>
              </c:strCache>
            </c:strRef>
          </c:cat>
          <c:val>
            <c:numRef>
              <c:f>Sheet1!$B$6:$C$6</c:f>
              <c:numCache>
                <c:formatCode>0%</c:formatCode>
                <c:ptCount val="2"/>
                <c:pt idx="0">
                  <c:v>4.0948275862068999E-2</c:v>
                </c:pt>
                <c:pt idx="1">
                  <c:v>0</c:v>
                </c:pt>
              </c:numCache>
            </c:numRef>
          </c:val>
          <c:extLst>
            <c:ext xmlns:c16="http://schemas.microsoft.com/office/drawing/2014/chart" uri="{C3380CC4-5D6E-409C-BE32-E72D297353CC}">
              <c16:uniqueId val="{00000000-6BCC-4DAC-B231-57B4E48360CD}"/>
            </c:ext>
          </c:extLst>
        </c:ser>
        <c:dLbls>
          <c:showLegendKey val="0"/>
          <c:showVal val="1"/>
          <c:showCatName val="0"/>
          <c:showSerName val="0"/>
          <c:showPercent val="0"/>
          <c:showBubbleSize val="0"/>
        </c:dLbls>
        <c:gapWidth val="50"/>
        <c:overlap val="100"/>
        <c:axId val="168999936"/>
        <c:axId val="169022208"/>
      </c:barChart>
      <c:catAx>
        <c:axId val="168999936"/>
        <c:scaling>
          <c:orientation val="maxMin"/>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1400"/>
            </a:pPr>
            <a:endParaRPr lang="en-US"/>
          </a:p>
        </c:txPr>
        <c:crossAx val="169022208"/>
        <c:crosses val="autoZero"/>
        <c:auto val="1"/>
        <c:lblAlgn val="ctr"/>
        <c:lblOffset val="100"/>
        <c:tickLblSkip val="1"/>
        <c:tickMarkSkip val="1"/>
        <c:noMultiLvlLbl val="0"/>
      </c:catAx>
      <c:valAx>
        <c:axId val="169022208"/>
        <c:scaling>
          <c:orientation val="minMax"/>
          <c:max val="1"/>
        </c:scaling>
        <c:delete val="0"/>
        <c:axPos val="b"/>
        <c:numFmt formatCode="0%" sourceLinked="0"/>
        <c:majorTickMark val="out"/>
        <c:minorTickMark val="none"/>
        <c:tickLblPos val="nextTo"/>
        <c:spPr>
          <a:ln w="3175">
            <a:solidFill>
              <a:schemeClr val="tx1"/>
            </a:solidFill>
            <a:prstDash val="solid"/>
          </a:ln>
        </c:spPr>
        <c:txPr>
          <a:bodyPr rot="0" vert="horz"/>
          <a:lstStyle/>
          <a:p>
            <a:pPr>
              <a:defRPr sz="1600"/>
            </a:pPr>
            <a:endParaRPr lang="en-US"/>
          </a:p>
        </c:txPr>
        <c:crossAx val="168999936"/>
        <c:crosses val="max"/>
        <c:crossBetween val="between"/>
        <c:majorUnit val="0.2"/>
      </c:valAx>
      <c:spPr>
        <a:noFill/>
        <a:ln w="25400">
          <a:noFill/>
        </a:ln>
      </c:spPr>
    </c:plotArea>
    <c:legend>
      <c:legendPos val="t"/>
      <c:legendEntry>
        <c:idx val="0"/>
        <c:txPr>
          <a:bodyPr/>
          <a:lstStyle/>
          <a:p>
            <a:pPr>
              <a:defRPr sz="1600" b="0"/>
            </a:pPr>
            <a:endParaRPr lang="en-US"/>
          </a:p>
        </c:txPr>
      </c:legendEntry>
      <c:legendEntry>
        <c:idx val="1"/>
        <c:txPr>
          <a:bodyPr/>
          <a:lstStyle/>
          <a:p>
            <a:pPr>
              <a:defRPr sz="1600" b="0"/>
            </a:pPr>
            <a:endParaRPr lang="en-US"/>
          </a:p>
        </c:txPr>
      </c:legendEntry>
      <c:legendEntry>
        <c:idx val="2"/>
        <c:txPr>
          <a:bodyPr/>
          <a:lstStyle/>
          <a:p>
            <a:pPr>
              <a:defRPr sz="1600" b="0"/>
            </a:pPr>
            <a:endParaRPr lang="en-US"/>
          </a:p>
        </c:txPr>
      </c:legendEntry>
      <c:legendEntry>
        <c:idx val="3"/>
        <c:txPr>
          <a:bodyPr/>
          <a:lstStyle/>
          <a:p>
            <a:pPr>
              <a:defRPr sz="1600" b="0"/>
            </a:pPr>
            <a:endParaRPr lang="en-US"/>
          </a:p>
        </c:txPr>
      </c:legendEntry>
      <c:legendEntry>
        <c:idx val="4"/>
        <c:txPr>
          <a:bodyPr/>
          <a:lstStyle/>
          <a:p>
            <a:pPr>
              <a:defRPr sz="1600" b="0"/>
            </a:pPr>
            <a:endParaRPr lang="en-US"/>
          </a:p>
        </c:txPr>
      </c:legendEntry>
      <c:layout>
        <c:manualLayout>
          <c:xMode val="edge"/>
          <c:yMode val="edge"/>
          <c:x val="0"/>
          <c:y val="0"/>
          <c:w val="1"/>
          <c:h val="0.21114128185841072"/>
        </c:manualLayout>
      </c:layout>
      <c:overlay val="0"/>
      <c:txPr>
        <a:bodyPr/>
        <a:lstStyle/>
        <a:p>
          <a:pPr>
            <a:defRPr sz="1600" b="0"/>
          </a:pPr>
          <a:endParaRPr lang="en-US"/>
        </a:p>
      </c:txPr>
    </c:legend>
    <c:plotVisOnly val="1"/>
    <c:dispBlanksAs val="gap"/>
    <c:showDLblsOverMax val="0"/>
  </c:chart>
  <c:spPr>
    <a:noFill/>
    <a:ln>
      <a:noFill/>
    </a:ln>
  </c:spPr>
  <c:txPr>
    <a:bodyPr/>
    <a:lstStyle/>
    <a:p>
      <a:pPr>
        <a:defRPr sz="1600" b="1" i="0" u="none" strike="noStrike" baseline="0">
          <a:solidFill>
            <a:schemeClr val="tx1"/>
          </a:solidFill>
          <a:latin typeface="+mn-lt"/>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931216931218"/>
          <c:y val="8.1673306772908294E-2"/>
          <c:w val="0.75793650793650802"/>
          <c:h val="0.76892430278884805"/>
        </c:manualLayout>
      </c:layout>
      <c:barChart>
        <c:barDir val="bar"/>
        <c:grouping val="stacked"/>
        <c:varyColors val="0"/>
        <c:ser>
          <c:idx val="3"/>
          <c:order val="0"/>
          <c:tx>
            <c:strRef>
              <c:f>Sheet1!$A$2</c:f>
              <c:strCache>
                <c:ptCount val="1"/>
                <c:pt idx="0">
                  <c:v> Very likely</c:v>
                </c:pt>
              </c:strCache>
            </c:strRef>
          </c:tx>
          <c:spPr>
            <a:solidFill>
              <a:schemeClr val="accent1"/>
            </a:solidFill>
            <a:ln w="12683">
              <a:noFill/>
              <a:prstDash val="solid"/>
            </a:ln>
          </c:spPr>
          <c:invertIfNegative val="0"/>
          <c:dLbls>
            <c:numFmt formatCode="0%" sourceLinked="0"/>
            <c:spPr>
              <a:noFill/>
              <a:ln w="25367">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Equipment</c:v>
                </c:pt>
                <c:pt idx="1">
                  <c:v>Seed</c:v>
                </c:pt>
                <c:pt idx="2">
                  <c:v>Technology</c:v>
                </c:pt>
                <c:pt idx="3">
                  <c:v>Marketing</c:v>
                </c:pt>
                <c:pt idx="4">
                  <c:v>Business services</c:v>
                </c:pt>
                <c:pt idx="5">
                  <c:v>Finance</c:v>
                </c:pt>
                <c:pt idx="6">
                  <c:v>Crop protection</c:v>
                </c:pt>
              </c:strCache>
            </c:strRef>
          </c:cat>
          <c:val>
            <c:numRef>
              <c:f>Sheet1!$B$2:$H$2</c:f>
              <c:numCache>
                <c:formatCode>0%</c:formatCode>
                <c:ptCount val="7"/>
                <c:pt idx="0">
                  <c:v>0.241157556270096</c:v>
                </c:pt>
                <c:pt idx="1">
                  <c:v>0.244372990353698</c:v>
                </c:pt>
                <c:pt idx="2">
                  <c:v>0.331189710610933</c:v>
                </c:pt>
                <c:pt idx="3">
                  <c:v>0.31189710610932497</c:v>
                </c:pt>
                <c:pt idx="4">
                  <c:v>0.221864951768489</c:v>
                </c:pt>
                <c:pt idx="5">
                  <c:v>0.18649517684887501</c:v>
                </c:pt>
                <c:pt idx="6">
                  <c:v>0.26688102893890697</c:v>
                </c:pt>
              </c:numCache>
            </c:numRef>
          </c:val>
          <c:extLst>
            <c:ext xmlns:c16="http://schemas.microsoft.com/office/drawing/2014/chart" uri="{C3380CC4-5D6E-409C-BE32-E72D297353CC}">
              <c16:uniqueId val="{00000000-9767-4B61-8DE4-F53F04F81AA7}"/>
            </c:ext>
          </c:extLst>
        </c:ser>
        <c:ser>
          <c:idx val="0"/>
          <c:order val="1"/>
          <c:tx>
            <c:strRef>
              <c:f>Sheet1!$A$3</c:f>
              <c:strCache>
                <c:ptCount val="1"/>
                <c:pt idx="0">
                  <c:v> Somewhat likely</c:v>
                </c:pt>
              </c:strCache>
            </c:strRef>
          </c:tx>
          <c:spPr>
            <a:solidFill>
              <a:schemeClr val="accent2"/>
            </a:solidFill>
            <a:ln w="12683">
              <a:noFill/>
              <a:prstDash val="solid"/>
            </a:ln>
          </c:spPr>
          <c:invertIfNegative val="0"/>
          <c:dLbls>
            <c:numFmt formatCode="0%" sourceLinked="0"/>
            <c:spPr>
              <a:noFill/>
              <a:ln w="25367">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Equipment</c:v>
                </c:pt>
                <c:pt idx="1">
                  <c:v>Seed</c:v>
                </c:pt>
                <c:pt idx="2">
                  <c:v>Technology</c:v>
                </c:pt>
                <c:pt idx="3">
                  <c:v>Marketing</c:v>
                </c:pt>
                <c:pt idx="4">
                  <c:v>Business services</c:v>
                </c:pt>
                <c:pt idx="5">
                  <c:v>Finance</c:v>
                </c:pt>
                <c:pt idx="6">
                  <c:v>Crop protection</c:v>
                </c:pt>
              </c:strCache>
            </c:strRef>
          </c:cat>
          <c:val>
            <c:numRef>
              <c:f>Sheet1!$B$3:$H$3</c:f>
              <c:numCache>
                <c:formatCode>0%</c:formatCode>
                <c:ptCount val="7"/>
                <c:pt idx="0">
                  <c:v>0.53054662379421202</c:v>
                </c:pt>
                <c:pt idx="1">
                  <c:v>0.45016077170418001</c:v>
                </c:pt>
                <c:pt idx="2">
                  <c:v>0.52411575562700996</c:v>
                </c:pt>
                <c:pt idx="3">
                  <c:v>0.51446945337620598</c:v>
                </c:pt>
                <c:pt idx="4">
                  <c:v>0.50160771704180096</c:v>
                </c:pt>
                <c:pt idx="5">
                  <c:v>0.39228295819935699</c:v>
                </c:pt>
                <c:pt idx="6">
                  <c:v>0.48231511254019299</c:v>
                </c:pt>
              </c:numCache>
            </c:numRef>
          </c:val>
          <c:extLst>
            <c:ext xmlns:c16="http://schemas.microsoft.com/office/drawing/2014/chart" uri="{C3380CC4-5D6E-409C-BE32-E72D297353CC}">
              <c16:uniqueId val="{00000001-9767-4B61-8DE4-F53F04F81AA7}"/>
            </c:ext>
          </c:extLst>
        </c:ser>
        <c:ser>
          <c:idx val="1"/>
          <c:order val="2"/>
          <c:tx>
            <c:strRef>
              <c:f>Sheet1!$A$4</c:f>
              <c:strCache>
                <c:ptCount val="1"/>
                <c:pt idx="0">
                  <c:v> Slightly likely</c:v>
                </c:pt>
              </c:strCache>
            </c:strRef>
          </c:tx>
          <c:spPr>
            <a:solidFill>
              <a:schemeClr val="accent2">
                <a:lumMod val="40000"/>
                <a:lumOff val="60000"/>
              </a:schemeClr>
            </a:solidFill>
            <a:ln w="12683">
              <a:noFill/>
              <a:prstDash val="solid"/>
            </a:ln>
          </c:spPr>
          <c:invertIfNegative val="0"/>
          <c:dLbls>
            <c:numFmt formatCode="0%" sourceLinked="0"/>
            <c:spPr>
              <a:noFill/>
              <a:ln w="25367">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Equipment</c:v>
                </c:pt>
                <c:pt idx="1">
                  <c:v>Seed</c:v>
                </c:pt>
                <c:pt idx="2">
                  <c:v>Technology</c:v>
                </c:pt>
                <c:pt idx="3">
                  <c:v>Marketing</c:v>
                </c:pt>
                <c:pt idx="4">
                  <c:v>Business services</c:v>
                </c:pt>
                <c:pt idx="5">
                  <c:v>Finance</c:v>
                </c:pt>
                <c:pt idx="6">
                  <c:v>Crop protection</c:v>
                </c:pt>
              </c:strCache>
            </c:strRef>
          </c:cat>
          <c:val>
            <c:numRef>
              <c:f>Sheet1!$B$4:$H$4</c:f>
              <c:numCache>
                <c:formatCode>0%</c:formatCode>
                <c:ptCount val="7"/>
                <c:pt idx="0">
                  <c:v>0.15112540192925999</c:v>
                </c:pt>
                <c:pt idx="1">
                  <c:v>0.21543408360128599</c:v>
                </c:pt>
                <c:pt idx="2">
                  <c:v>0.109324758842444</c:v>
                </c:pt>
                <c:pt idx="3">
                  <c:v>0.135048231511254</c:v>
                </c:pt>
                <c:pt idx="4">
                  <c:v>0.21543408360128599</c:v>
                </c:pt>
                <c:pt idx="5">
                  <c:v>0.292604501607717</c:v>
                </c:pt>
                <c:pt idx="6">
                  <c:v>0.196141479099678</c:v>
                </c:pt>
              </c:numCache>
            </c:numRef>
          </c:val>
          <c:extLst>
            <c:ext xmlns:c16="http://schemas.microsoft.com/office/drawing/2014/chart" uri="{C3380CC4-5D6E-409C-BE32-E72D297353CC}">
              <c16:uniqueId val="{00000002-9767-4B61-8DE4-F53F04F81AA7}"/>
            </c:ext>
          </c:extLst>
        </c:ser>
        <c:ser>
          <c:idx val="6"/>
          <c:order val="3"/>
          <c:tx>
            <c:strRef>
              <c:f>Sheet1!$A$5</c:f>
              <c:strCache>
                <c:ptCount val="1"/>
                <c:pt idx="0">
                  <c:v> Not likely</c:v>
                </c:pt>
              </c:strCache>
            </c:strRef>
          </c:tx>
          <c:spPr>
            <a:solidFill>
              <a:schemeClr val="accent2">
                <a:lumMod val="20000"/>
                <a:lumOff val="80000"/>
              </a:schemeClr>
            </a:solidFill>
            <a:ln w="12683">
              <a:noFill/>
              <a:prstDash val="solid"/>
            </a:ln>
          </c:spPr>
          <c:invertIfNegative val="0"/>
          <c:dLbls>
            <c:dLbl>
              <c:idx val="2"/>
              <c:layout>
                <c:manualLayout>
                  <c:x val="9.4270138504730806E-3"/>
                  <c:y val="2.795921756688819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79-42E7-B609-1C2FCBC08618}"/>
                </c:ext>
              </c:extLst>
            </c:dLbl>
            <c:numFmt formatCode="0%" sourceLinked="0"/>
            <c:spPr>
              <a:noFill/>
              <a:ln w="25367">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Equipment</c:v>
                </c:pt>
                <c:pt idx="1">
                  <c:v>Seed</c:v>
                </c:pt>
                <c:pt idx="2">
                  <c:v>Technology</c:v>
                </c:pt>
                <c:pt idx="3">
                  <c:v>Marketing</c:v>
                </c:pt>
                <c:pt idx="4">
                  <c:v>Business services</c:v>
                </c:pt>
                <c:pt idx="5">
                  <c:v>Finance</c:v>
                </c:pt>
                <c:pt idx="6">
                  <c:v>Crop protection</c:v>
                </c:pt>
              </c:strCache>
            </c:strRef>
          </c:cat>
          <c:val>
            <c:numRef>
              <c:f>Sheet1!$B$5:$H$5</c:f>
              <c:numCache>
                <c:formatCode>0%</c:formatCode>
                <c:ptCount val="7"/>
                <c:pt idx="0">
                  <c:v>7.7170418006430902E-2</c:v>
                </c:pt>
                <c:pt idx="1">
                  <c:v>9.0032154340836001E-2</c:v>
                </c:pt>
                <c:pt idx="2">
                  <c:v>3.53697749196141E-2</c:v>
                </c:pt>
                <c:pt idx="3">
                  <c:v>3.8585209003215402E-2</c:v>
                </c:pt>
                <c:pt idx="4">
                  <c:v>6.1093247588424403E-2</c:v>
                </c:pt>
                <c:pt idx="5">
                  <c:v>0.12861736334405099</c:v>
                </c:pt>
                <c:pt idx="6">
                  <c:v>5.4662379421221902E-2</c:v>
                </c:pt>
              </c:numCache>
            </c:numRef>
          </c:val>
          <c:extLst>
            <c:ext xmlns:c16="http://schemas.microsoft.com/office/drawing/2014/chart" uri="{C3380CC4-5D6E-409C-BE32-E72D297353CC}">
              <c16:uniqueId val="{00000003-9767-4B61-8DE4-F53F04F81AA7}"/>
            </c:ext>
          </c:extLst>
        </c:ser>
        <c:dLbls>
          <c:showLegendKey val="0"/>
          <c:showVal val="1"/>
          <c:showCatName val="0"/>
          <c:showSerName val="0"/>
          <c:showPercent val="0"/>
          <c:showBubbleSize val="0"/>
        </c:dLbls>
        <c:gapWidth val="50"/>
        <c:overlap val="100"/>
        <c:axId val="169069952"/>
        <c:axId val="169075840"/>
      </c:barChart>
      <c:catAx>
        <c:axId val="169069952"/>
        <c:scaling>
          <c:orientation val="maxMin"/>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1600"/>
            </a:pPr>
            <a:endParaRPr lang="en-US"/>
          </a:p>
        </c:txPr>
        <c:crossAx val="169075840"/>
        <c:crosses val="autoZero"/>
        <c:auto val="1"/>
        <c:lblAlgn val="ctr"/>
        <c:lblOffset val="100"/>
        <c:tickLblSkip val="1"/>
        <c:tickMarkSkip val="1"/>
        <c:noMultiLvlLbl val="0"/>
      </c:catAx>
      <c:valAx>
        <c:axId val="169075840"/>
        <c:scaling>
          <c:orientation val="minMax"/>
          <c:max val="1"/>
        </c:scaling>
        <c:delete val="0"/>
        <c:axPos val="b"/>
        <c:title>
          <c:tx>
            <c:rich>
              <a:bodyPr/>
              <a:lstStyle/>
              <a:p>
                <a:pPr>
                  <a:defRPr/>
                </a:pPr>
                <a:r>
                  <a:rPr lang="en-US" sz="1100" dirty="0"/>
                  <a:t>Percent of 201</a:t>
                </a:r>
                <a:r>
                  <a:rPr lang="en-US" sz="1100" baseline="0" dirty="0"/>
                  <a:t>8 Farmers </a:t>
                </a:r>
                <a:r>
                  <a:rPr lang="en-US" sz="1100" dirty="0"/>
                  <a:t>at least sharing in operational decisions (n=311)</a:t>
                </a:r>
              </a:p>
            </c:rich>
          </c:tx>
          <c:layout>
            <c:manualLayout>
              <c:xMode val="edge"/>
              <c:yMode val="edge"/>
              <c:x val="0.21435499313693962"/>
              <c:y val="0.9212165258654178"/>
            </c:manualLayout>
          </c:layout>
          <c:overlay val="0"/>
          <c:spPr>
            <a:noFill/>
            <a:ln w="25367">
              <a:noFill/>
            </a:ln>
          </c:spPr>
        </c:title>
        <c:numFmt formatCode="0%" sourceLinked="0"/>
        <c:majorTickMark val="out"/>
        <c:minorTickMark val="none"/>
        <c:tickLblPos val="nextTo"/>
        <c:spPr>
          <a:ln w="3171">
            <a:solidFill>
              <a:schemeClr val="tx1"/>
            </a:solidFill>
            <a:prstDash val="solid"/>
          </a:ln>
        </c:spPr>
        <c:txPr>
          <a:bodyPr rot="0" vert="horz"/>
          <a:lstStyle/>
          <a:p>
            <a:pPr>
              <a:defRPr sz="1600"/>
            </a:pPr>
            <a:endParaRPr lang="en-US"/>
          </a:p>
        </c:txPr>
        <c:crossAx val="169069952"/>
        <c:crosses val="max"/>
        <c:crossBetween val="between"/>
        <c:majorUnit val="0.2"/>
      </c:valAx>
      <c:spPr>
        <a:noFill/>
        <a:ln w="25367">
          <a:noFill/>
        </a:ln>
      </c:spPr>
    </c:plotArea>
    <c:legend>
      <c:legendPos val="t"/>
      <c:layout>
        <c:manualLayout>
          <c:xMode val="edge"/>
          <c:yMode val="edge"/>
          <c:x val="4.7506211529943103E-2"/>
          <c:y val="0"/>
          <c:w val="0.93397527338804098"/>
          <c:h val="7.1713147410358599E-2"/>
        </c:manualLayout>
      </c:layout>
      <c:overlay val="0"/>
      <c:spPr>
        <a:solidFill>
          <a:schemeClr val="bg1"/>
        </a:solidFill>
        <a:ln w="25367">
          <a:noFill/>
        </a:ln>
      </c:spPr>
      <c:txPr>
        <a:bodyPr/>
        <a:lstStyle/>
        <a:p>
          <a:pPr>
            <a:defRPr sz="16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51101566849603E-2"/>
          <c:y val="5.7194634369530997E-3"/>
          <c:w val="0.42950538853097903"/>
          <c:h val="0.99428053656304705"/>
        </c:manualLayout>
      </c:layout>
      <c:pieChart>
        <c:varyColors val="1"/>
        <c:ser>
          <c:idx val="8"/>
          <c:order val="0"/>
          <c:spPr>
            <a:gradFill rotWithShape="0">
              <a:gsLst>
                <a:gs pos="0">
                  <a:srgbClr val="000080">
                    <a:gamma/>
                    <a:shade val="46275"/>
                    <a:invGamma/>
                  </a:srgbClr>
                </a:gs>
                <a:gs pos="50000">
                  <a:srgbClr val="000080"/>
                </a:gs>
                <a:gs pos="100000">
                  <a:srgbClr val="000080">
                    <a:gamma/>
                    <a:shade val="46275"/>
                    <a:invGamma/>
                  </a:srgbClr>
                </a:gs>
              </a:gsLst>
              <a:lin ang="5400000" scaled="1"/>
            </a:gradFill>
            <a:ln w="9981">
              <a:solidFill>
                <a:schemeClr val="tx1"/>
              </a:solidFill>
              <a:prstDash val="solid"/>
            </a:ln>
          </c:spPr>
          <c:dPt>
            <c:idx val="0"/>
            <c:bubble3D val="0"/>
            <c:spPr>
              <a:solidFill>
                <a:schemeClr val="accent1"/>
              </a:solidFill>
              <a:ln w="9981">
                <a:solidFill>
                  <a:schemeClr val="tx1"/>
                </a:solidFill>
                <a:prstDash val="solid"/>
              </a:ln>
            </c:spPr>
            <c:extLst>
              <c:ext xmlns:c16="http://schemas.microsoft.com/office/drawing/2014/chart" uri="{C3380CC4-5D6E-409C-BE32-E72D297353CC}">
                <c16:uniqueId val="{00000006-8C3F-449E-A369-BDD74F1906A0}"/>
              </c:ext>
            </c:extLst>
          </c:dPt>
          <c:dPt>
            <c:idx val="1"/>
            <c:bubble3D val="0"/>
            <c:spPr>
              <a:solidFill>
                <a:schemeClr val="accent2"/>
              </a:solidFill>
              <a:ln w="9981">
                <a:solidFill>
                  <a:schemeClr val="tx1"/>
                </a:solidFill>
                <a:prstDash val="solid"/>
              </a:ln>
            </c:spPr>
            <c:extLst>
              <c:ext xmlns:c16="http://schemas.microsoft.com/office/drawing/2014/chart" uri="{C3380CC4-5D6E-409C-BE32-E72D297353CC}">
                <c16:uniqueId val="{00000001-8C3F-449E-A369-BDD74F1906A0}"/>
              </c:ext>
            </c:extLst>
          </c:dPt>
          <c:dPt>
            <c:idx val="2"/>
            <c:bubble3D val="0"/>
            <c:spPr>
              <a:solidFill>
                <a:schemeClr val="accent3"/>
              </a:solidFill>
              <a:ln w="9981">
                <a:solidFill>
                  <a:schemeClr val="tx1"/>
                </a:solidFill>
                <a:prstDash val="solid"/>
              </a:ln>
            </c:spPr>
            <c:extLst>
              <c:ext xmlns:c16="http://schemas.microsoft.com/office/drawing/2014/chart" uri="{C3380CC4-5D6E-409C-BE32-E72D297353CC}">
                <c16:uniqueId val="{00000003-8C3F-449E-A369-BDD74F1906A0}"/>
              </c:ext>
            </c:extLst>
          </c:dPt>
          <c:dPt>
            <c:idx val="3"/>
            <c:bubble3D val="0"/>
            <c:spPr>
              <a:solidFill>
                <a:schemeClr val="accent4"/>
              </a:solidFill>
              <a:ln w="9981">
                <a:solidFill>
                  <a:schemeClr val="tx1"/>
                </a:solidFill>
                <a:prstDash val="solid"/>
              </a:ln>
            </c:spPr>
            <c:extLst>
              <c:ext xmlns:c16="http://schemas.microsoft.com/office/drawing/2014/chart" uri="{C3380CC4-5D6E-409C-BE32-E72D297353CC}">
                <c16:uniqueId val="{00000005-8C3F-449E-A369-BDD74F1906A0}"/>
              </c:ext>
            </c:extLst>
          </c:dPt>
          <c:dLbls>
            <c:dLbl>
              <c:idx val="0"/>
              <c:layout>
                <c:manualLayout>
                  <c:x val="-3.0519267477928894E-2"/>
                  <c:y val="2.6306171616584443E-2"/>
                </c:manualLayout>
              </c:layout>
              <c:tx>
                <c:rich>
                  <a:bodyPr wrap="square" lIns="38100" tIns="19050" rIns="38100" bIns="19050" anchor="ctr">
                    <a:noAutofit/>
                  </a:bodyPr>
                  <a:lstStyle/>
                  <a:p>
                    <a:pPr>
                      <a:defRPr sz="2000">
                        <a:solidFill>
                          <a:schemeClr val="bg1"/>
                        </a:solidFill>
                      </a:defRPr>
                    </a:pPr>
                    <a:r>
                      <a:rPr lang="en-US" sz="2000" dirty="0">
                        <a:solidFill>
                          <a:schemeClr val="bg1"/>
                        </a:solidFill>
                      </a:rPr>
                      <a:t>Start-up phase </a:t>
                    </a:r>
                  </a:p>
                  <a:p>
                    <a:pPr>
                      <a:defRPr sz="2000">
                        <a:solidFill>
                          <a:schemeClr val="bg1"/>
                        </a:solidFill>
                      </a:defRPr>
                    </a:pPr>
                    <a:r>
                      <a:rPr lang="en-US" sz="2000" dirty="0">
                        <a:solidFill>
                          <a:schemeClr val="bg1"/>
                        </a:solidFill>
                      </a:rPr>
                      <a:t>3%</a:t>
                    </a:r>
                    <a:endParaRPr lang="en-US" sz="1600" dirty="0">
                      <a:solidFill>
                        <a:schemeClr val="bg1"/>
                      </a:solidFill>
                    </a:endParaRPr>
                  </a:p>
                </c:rich>
              </c:tx>
              <c:spPr>
                <a:noFill/>
                <a:ln w="19961">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16351636443171899"/>
                      <c:h val="0.13505307724670401"/>
                    </c:manualLayout>
                  </c15:layout>
                </c:ext>
                <c:ext xmlns:c16="http://schemas.microsoft.com/office/drawing/2014/chart" uri="{C3380CC4-5D6E-409C-BE32-E72D297353CC}">
                  <c16:uniqueId val="{00000006-8C3F-449E-A369-BDD74F1906A0}"/>
                </c:ext>
              </c:extLst>
            </c:dLbl>
            <c:dLbl>
              <c:idx val="1"/>
              <c:layout>
                <c:manualLayout>
                  <c:x val="-0.189029666746202"/>
                  <c:y val="8.4584353282448593E-2"/>
                </c:manualLayout>
              </c:layout>
              <c:spPr>
                <a:noFill/>
                <a:ln w="19961">
                  <a:noFill/>
                </a:ln>
              </c:spPr>
              <c:txPr>
                <a:bodyPr/>
                <a:lstStyle/>
                <a:p>
                  <a:pPr>
                    <a:defRPr sz="2000">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3F-449E-A369-BDD74F1906A0}"/>
                </c:ext>
              </c:extLst>
            </c:dLbl>
            <c:dLbl>
              <c:idx val="2"/>
              <c:layout>
                <c:manualLayout>
                  <c:x val="0.13449144632221899"/>
                  <c:y val="-0.24893244055858099"/>
                </c:manualLayout>
              </c:layout>
              <c:tx>
                <c:rich>
                  <a:bodyPr wrap="square" lIns="38100" tIns="19050" rIns="38100" bIns="19050" anchor="ctr">
                    <a:noAutofit/>
                  </a:bodyPr>
                  <a:lstStyle/>
                  <a:p>
                    <a:pPr>
                      <a:defRPr sz="2000">
                        <a:solidFill>
                          <a:schemeClr val="tx1"/>
                        </a:solidFill>
                      </a:defRPr>
                    </a:pPr>
                    <a:r>
                      <a:rPr lang="en-US" sz="2000" dirty="0">
                        <a:solidFill>
                          <a:schemeClr val="bg1"/>
                        </a:solidFill>
                      </a:rPr>
                      <a:t>Maturity phase</a:t>
                    </a:r>
                    <a:r>
                      <a:rPr lang="en-US" sz="2000" baseline="0" dirty="0">
                        <a:solidFill>
                          <a:schemeClr val="bg1"/>
                        </a:solidFill>
                      </a:rPr>
                      <a:t>
46%</a:t>
                    </a:r>
                    <a:endParaRPr lang="en-US" sz="1600" baseline="0" dirty="0">
                      <a:solidFill>
                        <a:schemeClr val="bg1"/>
                      </a:solidFill>
                    </a:endParaRPr>
                  </a:p>
                </c:rich>
              </c:tx>
              <c:numFmt formatCode="0%" sourceLinked="0"/>
              <c:spPr>
                <a:noFill/>
                <a:ln w="19961">
                  <a:noFill/>
                </a:ln>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40189393939394"/>
                      <c:h val="0.16713187700403301"/>
                    </c:manualLayout>
                  </c15:layout>
                </c:ext>
                <c:ext xmlns:c16="http://schemas.microsoft.com/office/drawing/2014/chart" uri="{C3380CC4-5D6E-409C-BE32-E72D297353CC}">
                  <c16:uniqueId val="{00000003-8C3F-449E-A369-BDD74F1906A0}"/>
                </c:ext>
              </c:extLst>
            </c:dLbl>
            <c:dLbl>
              <c:idx val="3"/>
              <c:layout>
                <c:manualLayout>
                  <c:x val="9.1078700389724002E-2"/>
                  <c:y val="0.19971309471970899"/>
                </c:manualLayout>
              </c:layout>
              <c:tx>
                <c:rich>
                  <a:bodyPr/>
                  <a:lstStyle/>
                  <a:p>
                    <a:r>
                      <a:rPr lang="en-US" sz="2000" dirty="0">
                        <a:solidFill>
                          <a:schemeClr val="bg1"/>
                        </a:solidFill>
                      </a:rPr>
                      <a:t>Transition phase</a:t>
                    </a:r>
                    <a:r>
                      <a:rPr lang="en-US" sz="2000" baseline="0" dirty="0">
                        <a:solidFill>
                          <a:schemeClr val="bg1"/>
                        </a:solidFill>
                      </a:rPr>
                      <a:t>
18%</a:t>
                    </a:r>
                    <a:endParaRPr lang="en-US" baseline="0" dirty="0">
                      <a:solidFill>
                        <a:schemeClr val="bg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8C3F-449E-A369-BDD74F1906A0}"/>
                </c:ext>
              </c:extLst>
            </c:dLbl>
            <c:numFmt formatCode="0%" sourceLinked="0"/>
            <c:spPr>
              <a:noFill/>
              <a:ln w="19961">
                <a:noFill/>
              </a:ln>
            </c:spPr>
            <c:txPr>
              <a:bodyPr wrap="square" lIns="38100" tIns="19050" rIns="38100" bIns="19050" anchor="ctr">
                <a:spAutoFit/>
              </a:bodyPr>
              <a:lstStyle/>
              <a:p>
                <a:pPr>
                  <a:defRPr sz="2000"/>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Sheet1!$A$1:$A$4</c:f>
              <c:strCache>
                <c:ptCount val="4"/>
                <c:pt idx="0">
                  <c:v>Start-up phase</c:v>
                </c:pt>
                <c:pt idx="1">
                  <c:v>Growth phase</c:v>
                </c:pt>
                <c:pt idx="2">
                  <c:v>Maturity phase</c:v>
                </c:pt>
                <c:pt idx="3">
                  <c:v>Transition phase</c:v>
                </c:pt>
              </c:strCache>
            </c:strRef>
          </c:cat>
          <c:val>
            <c:numRef>
              <c:f>Sheet1!$B$1:$B$4</c:f>
              <c:numCache>
                <c:formatCode>0%</c:formatCode>
                <c:ptCount val="4"/>
                <c:pt idx="0">
                  <c:v>3.0150753768844199E-2</c:v>
                </c:pt>
                <c:pt idx="1">
                  <c:v>0.32914572864321601</c:v>
                </c:pt>
                <c:pt idx="2">
                  <c:v>0.457286432160804</c:v>
                </c:pt>
                <c:pt idx="3">
                  <c:v>0.183417085427136</c:v>
                </c:pt>
              </c:numCache>
            </c:numRef>
          </c:val>
          <c:extLst>
            <c:ext xmlns:c16="http://schemas.microsoft.com/office/drawing/2014/chart" uri="{C3380CC4-5D6E-409C-BE32-E72D297353CC}">
              <c16:uniqueId val="{00000007-8C3F-449E-A369-BDD74F1906A0}"/>
            </c:ext>
          </c:extLst>
        </c:ser>
        <c:dLbls>
          <c:showLegendKey val="0"/>
          <c:showVal val="1"/>
          <c:showCatName val="0"/>
          <c:showSerName val="0"/>
          <c:showPercent val="0"/>
          <c:showBubbleSize val="0"/>
          <c:showLeaderLines val="1"/>
        </c:dLbls>
        <c:firstSliceAng val="0"/>
      </c:pieChart>
      <c:spPr>
        <a:noFill/>
        <a:ln w="19961">
          <a:noFill/>
        </a:ln>
      </c:spPr>
    </c:plotArea>
    <c:plotVisOnly val="1"/>
    <c:dispBlanksAs val="zero"/>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8"/>
          <c:order val="0"/>
          <c:spPr>
            <a:gradFill rotWithShape="0">
              <a:gsLst>
                <a:gs pos="0">
                  <a:srgbClr val="000080">
                    <a:gamma/>
                    <a:shade val="46275"/>
                    <a:invGamma/>
                  </a:srgbClr>
                </a:gs>
                <a:gs pos="50000">
                  <a:srgbClr val="000080"/>
                </a:gs>
                <a:gs pos="100000">
                  <a:srgbClr val="000080">
                    <a:gamma/>
                    <a:shade val="46275"/>
                    <a:invGamma/>
                  </a:srgbClr>
                </a:gs>
              </a:gsLst>
              <a:lin ang="5400000" scaled="1"/>
            </a:gradFill>
            <a:ln w="9945">
              <a:solidFill>
                <a:schemeClr val="tx1"/>
              </a:solidFill>
              <a:prstDash val="solid"/>
            </a:ln>
          </c:spPr>
          <c:dPt>
            <c:idx val="0"/>
            <c:bubble3D val="0"/>
            <c:spPr>
              <a:solidFill>
                <a:schemeClr val="bg2">
                  <a:lumMod val="40000"/>
                  <a:lumOff val="60000"/>
                </a:schemeClr>
              </a:solidFill>
              <a:ln w="9945">
                <a:solidFill>
                  <a:schemeClr val="tx1"/>
                </a:solidFill>
                <a:prstDash val="solid"/>
              </a:ln>
            </c:spPr>
            <c:extLst>
              <c:ext xmlns:c16="http://schemas.microsoft.com/office/drawing/2014/chart" uri="{C3380CC4-5D6E-409C-BE32-E72D297353CC}">
                <c16:uniqueId val="{00000001-8889-48C9-B92C-629488C231AC}"/>
              </c:ext>
            </c:extLst>
          </c:dPt>
          <c:dPt>
            <c:idx val="1"/>
            <c:bubble3D val="0"/>
            <c:spPr>
              <a:solidFill>
                <a:schemeClr val="accent4"/>
              </a:solidFill>
              <a:ln w="9945">
                <a:solidFill>
                  <a:schemeClr val="tx1"/>
                </a:solidFill>
                <a:prstDash val="solid"/>
              </a:ln>
            </c:spPr>
            <c:extLst>
              <c:ext xmlns:c16="http://schemas.microsoft.com/office/drawing/2014/chart" uri="{C3380CC4-5D6E-409C-BE32-E72D297353CC}">
                <c16:uniqueId val="{00000003-8889-48C9-B92C-629488C231AC}"/>
              </c:ext>
            </c:extLst>
          </c:dPt>
          <c:dPt>
            <c:idx val="2"/>
            <c:bubble3D val="0"/>
            <c:spPr>
              <a:solidFill>
                <a:schemeClr val="accent3"/>
              </a:solidFill>
              <a:ln w="9945">
                <a:solidFill>
                  <a:schemeClr val="tx1"/>
                </a:solidFill>
                <a:prstDash val="solid"/>
              </a:ln>
            </c:spPr>
            <c:extLst>
              <c:ext xmlns:c16="http://schemas.microsoft.com/office/drawing/2014/chart" uri="{C3380CC4-5D6E-409C-BE32-E72D297353CC}">
                <c16:uniqueId val="{00000005-8889-48C9-B92C-629488C231AC}"/>
              </c:ext>
            </c:extLst>
          </c:dPt>
          <c:dPt>
            <c:idx val="3"/>
            <c:bubble3D val="0"/>
            <c:spPr>
              <a:solidFill>
                <a:schemeClr val="accent2"/>
              </a:solidFill>
              <a:ln w="9945">
                <a:solidFill>
                  <a:schemeClr val="tx1"/>
                </a:solidFill>
                <a:prstDash val="solid"/>
              </a:ln>
            </c:spPr>
            <c:extLst>
              <c:ext xmlns:c16="http://schemas.microsoft.com/office/drawing/2014/chart" uri="{C3380CC4-5D6E-409C-BE32-E72D297353CC}">
                <c16:uniqueId val="{00000007-8889-48C9-B92C-629488C231AC}"/>
              </c:ext>
            </c:extLst>
          </c:dPt>
          <c:dPt>
            <c:idx val="4"/>
            <c:bubble3D val="0"/>
            <c:spPr>
              <a:solidFill>
                <a:schemeClr val="accent1"/>
              </a:solidFill>
              <a:ln w="9945">
                <a:solidFill>
                  <a:schemeClr val="tx1"/>
                </a:solidFill>
                <a:prstDash val="solid"/>
              </a:ln>
            </c:spPr>
            <c:extLst>
              <c:ext xmlns:c16="http://schemas.microsoft.com/office/drawing/2014/chart" uri="{C3380CC4-5D6E-409C-BE32-E72D297353CC}">
                <c16:uniqueId val="{00000008-8889-48C9-B92C-629488C231AC}"/>
              </c:ext>
            </c:extLst>
          </c:dPt>
          <c:dLbls>
            <c:dLbl>
              <c:idx val="1"/>
              <c:layout>
                <c:manualLayout>
                  <c:x val="2.7973959782043149E-2"/>
                  <c:y val="9.2156254190853881E-2"/>
                </c:manualLayout>
              </c:layout>
              <c:tx>
                <c:rich>
                  <a:bodyPr/>
                  <a:lstStyle/>
                  <a:p>
                    <a:r>
                      <a:rPr lang="en-US" dirty="0">
                        <a:solidFill>
                          <a:schemeClr val="tx1"/>
                        </a:solidFill>
                      </a:rPr>
                      <a:t>A high school diploma</a:t>
                    </a:r>
                    <a:r>
                      <a:rPr lang="en-US" baseline="0" dirty="0">
                        <a:solidFill>
                          <a:schemeClr val="tx1"/>
                        </a:solidFill>
                      </a:rPr>
                      <a:t>
15%</a:t>
                    </a:r>
                    <a:endParaRPr lang="en-US" baseline="0" dirty="0">
                      <a:solidFill>
                        <a:schemeClr val="bg1"/>
                      </a:solidFill>
                    </a:endParaRPr>
                  </a:p>
                </c:rich>
              </c:tx>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889-48C9-B92C-629488C231AC}"/>
                </c:ext>
              </c:extLst>
            </c:dLbl>
            <c:dLbl>
              <c:idx val="2"/>
              <c:layout>
                <c:manualLayout>
                  <c:x val="-1.3337819963058133E-3"/>
                  <c:y val="-4.0331819836389067E-3"/>
                </c:manualLayout>
              </c:layout>
              <c:numFmt formatCode="0%" sourceLinked="0"/>
              <c:spPr/>
              <c:txPr>
                <a:bodyPr/>
                <a:lstStyle/>
                <a:p>
                  <a:pPr>
                    <a:defRPr sz="1400">
                      <a:solidFill>
                        <a:schemeClr val="tx1"/>
                      </a:solidFill>
                      <a:latin typeface="+mn-lt"/>
                    </a:defRPr>
                  </a:pPr>
                  <a:endParaRPr lang="en-US"/>
                </a:p>
              </c:tx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889-48C9-B92C-629488C231AC}"/>
                </c:ext>
              </c:extLst>
            </c:dLbl>
            <c:dLbl>
              <c:idx val="3"/>
              <c:layout>
                <c:manualLayout>
                  <c:x val="-6.6612796213355127E-2"/>
                  <c:y val="-0.18838898787286626"/>
                </c:manualLayout>
              </c:layout>
              <c:tx>
                <c:rich>
                  <a:bodyPr/>
                  <a:lstStyle/>
                  <a:p>
                    <a:pPr>
                      <a:defRPr sz="1400">
                        <a:solidFill>
                          <a:schemeClr val="bg1"/>
                        </a:solidFill>
                        <a:latin typeface="+mn-lt"/>
                      </a:defRPr>
                    </a:pPr>
                    <a:r>
                      <a:rPr lang="en-US" dirty="0">
                        <a:solidFill>
                          <a:schemeClr val="tx1"/>
                        </a:solidFill>
                      </a:rPr>
                      <a:t>A college diploma
48%</a:t>
                    </a:r>
                  </a:p>
                </c:rich>
              </c:tx>
              <c:numFmt formatCode="0%" sourceLinked="0"/>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889-48C9-B92C-629488C231AC}"/>
                </c:ext>
              </c:extLst>
            </c:dLbl>
            <c:dLbl>
              <c:idx val="4"/>
              <c:tx>
                <c:rich>
                  <a:bodyPr/>
                  <a:lstStyle/>
                  <a:p>
                    <a:pPr>
                      <a:defRPr sz="1400">
                        <a:solidFill>
                          <a:schemeClr val="bg1"/>
                        </a:solidFill>
                        <a:latin typeface="+mn-lt"/>
                      </a:defRPr>
                    </a:pPr>
                    <a:r>
                      <a:rPr lang="en-US" sz="1400" dirty="0">
                        <a:solidFill>
                          <a:schemeClr val="tx1"/>
                        </a:solidFill>
                        <a:latin typeface="+mn-lt"/>
                      </a:rPr>
                      <a:t>Post -college</a:t>
                    </a:r>
                    <a:r>
                      <a:rPr lang="en-US" sz="1400" baseline="0" dirty="0">
                        <a:solidFill>
                          <a:schemeClr val="tx1"/>
                        </a:solidFill>
                        <a:latin typeface="+mn-lt"/>
                      </a:rPr>
                      <a:t> coursework 17%</a:t>
                    </a:r>
                  </a:p>
                </c:rich>
              </c:tx>
              <c:numFmt formatCode="0%" sourceLinked="0"/>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8889-48C9-B92C-629488C231AC}"/>
                </c:ext>
              </c:extLst>
            </c:dLbl>
            <c:numFmt formatCode="0%" sourceLinked="0"/>
            <c:spPr>
              <a:noFill/>
              <a:ln>
                <a:noFill/>
              </a:ln>
              <a:effectLst/>
            </c:spPr>
            <c:txPr>
              <a:bodyPr/>
              <a:lstStyle/>
              <a:p>
                <a:pPr>
                  <a:defRPr sz="1400">
                    <a:latin typeface="+mn-lt"/>
                  </a:defRPr>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Some high school or less</c:v>
                </c:pt>
                <c:pt idx="1">
                  <c:v>A high school diploma</c:v>
                </c:pt>
                <c:pt idx="2">
                  <c:v>Some college coursework</c:v>
                </c:pt>
                <c:pt idx="3">
                  <c:v>A college diploma</c:v>
                </c:pt>
                <c:pt idx="4">
                  <c:v>Post-college coursework</c:v>
                </c:pt>
              </c:strCache>
            </c:strRef>
          </c:cat>
          <c:val>
            <c:numRef>
              <c:f>Sheet1!$B$2:$B$6</c:f>
              <c:numCache>
                <c:formatCode>0%</c:formatCode>
                <c:ptCount val="5"/>
                <c:pt idx="0">
                  <c:v>1.9396551724137932E-2</c:v>
                </c:pt>
                <c:pt idx="1">
                  <c:v>0.14870689655172414</c:v>
                </c:pt>
                <c:pt idx="2">
                  <c:v>0.18318965517241381</c:v>
                </c:pt>
                <c:pt idx="3">
                  <c:v>0.47844827586206895</c:v>
                </c:pt>
                <c:pt idx="4">
                  <c:v>0.17025862068965517</c:v>
                </c:pt>
              </c:numCache>
            </c:numRef>
          </c:val>
          <c:extLst>
            <c:ext xmlns:c16="http://schemas.microsoft.com/office/drawing/2014/chart" uri="{C3380CC4-5D6E-409C-BE32-E72D297353CC}">
              <c16:uniqueId val="{00000009-8889-48C9-B92C-629488C231AC}"/>
            </c:ext>
          </c:extLst>
        </c:ser>
        <c:dLbls>
          <c:showLegendKey val="0"/>
          <c:showVal val="0"/>
          <c:showCatName val="0"/>
          <c:showSerName val="0"/>
          <c:showPercent val="1"/>
          <c:showBubbleSize val="0"/>
          <c:showLeaderLines val="1"/>
        </c:dLbls>
        <c:firstSliceAng val="0"/>
      </c:pieChart>
      <c:spPr>
        <a:noFill/>
        <a:ln w="19890">
          <a:noFill/>
        </a:ln>
      </c:spPr>
    </c:plotArea>
    <c:legend>
      <c:legendPos val="r"/>
      <c:overlay val="0"/>
    </c:legend>
    <c:plotVisOnly val="1"/>
    <c:dispBlanksAs val="zero"/>
    <c:showDLblsOverMax val="0"/>
  </c:chart>
  <c:spPr>
    <a:noFill/>
    <a:ln>
      <a:noFill/>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975582685905"/>
          <c:y val="0.14355628058727701"/>
          <c:w val="0.52608213096559397"/>
          <c:h val="0.77324632952691597"/>
        </c:manualLayout>
      </c:layout>
      <c:pieChart>
        <c:varyColors val="1"/>
        <c:ser>
          <c:idx val="8"/>
          <c:order val="0"/>
          <c:spPr>
            <a:gradFill rotWithShape="0">
              <a:gsLst>
                <a:gs pos="0">
                  <a:srgbClr val="000080">
                    <a:gamma/>
                    <a:shade val="46275"/>
                    <a:invGamma/>
                  </a:srgbClr>
                </a:gs>
                <a:gs pos="50000">
                  <a:srgbClr val="000080"/>
                </a:gs>
                <a:gs pos="100000">
                  <a:srgbClr val="000080">
                    <a:gamma/>
                    <a:shade val="46275"/>
                    <a:invGamma/>
                  </a:srgbClr>
                </a:gs>
              </a:gsLst>
              <a:lin ang="5400000" scaled="1"/>
            </a:gradFill>
            <a:ln w="9945">
              <a:solidFill>
                <a:schemeClr val="tx1"/>
              </a:solidFill>
              <a:prstDash val="solid"/>
            </a:ln>
          </c:spPr>
          <c:dPt>
            <c:idx val="0"/>
            <c:bubble3D val="0"/>
            <c:spPr>
              <a:solidFill>
                <a:schemeClr val="bg2">
                  <a:lumMod val="40000"/>
                  <a:lumOff val="60000"/>
                </a:schemeClr>
              </a:solidFill>
              <a:ln w="9945">
                <a:solidFill>
                  <a:schemeClr val="tx1"/>
                </a:solidFill>
                <a:prstDash val="solid"/>
              </a:ln>
            </c:spPr>
            <c:extLst>
              <c:ext xmlns:c16="http://schemas.microsoft.com/office/drawing/2014/chart" uri="{C3380CC4-5D6E-409C-BE32-E72D297353CC}">
                <c16:uniqueId val="{00000001-91F3-4DCF-A93F-E93E68F1165F}"/>
              </c:ext>
            </c:extLst>
          </c:dPt>
          <c:dPt>
            <c:idx val="1"/>
            <c:bubble3D val="0"/>
            <c:spPr>
              <a:solidFill>
                <a:schemeClr val="accent4"/>
              </a:solidFill>
              <a:ln w="9945">
                <a:solidFill>
                  <a:schemeClr val="tx1"/>
                </a:solidFill>
                <a:prstDash val="solid"/>
              </a:ln>
            </c:spPr>
            <c:extLst>
              <c:ext xmlns:c16="http://schemas.microsoft.com/office/drawing/2014/chart" uri="{C3380CC4-5D6E-409C-BE32-E72D297353CC}">
                <c16:uniqueId val="{00000003-91F3-4DCF-A93F-E93E68F1165F}"/>
              </c:ext>
            </c:extLst>
          </c:dPt>
          <c:dPt>
            <c:idx val="2"/>
            <c:bubble3D val="0"/>
            <c:spPr>
              <a:solidFill>
                <a:schemeClr val="accent3"/>
              </a:solidFill>
              <a:ln w="9945">
                <a:solidFill>
                  <a:schemeClr val="tx1"/>
                </a:solidFill>
                <a:prstDash val="solid"/>
              </a:ln>
            </c:spPr>
            <c:extLst>
              <c:ext xmlns:c16="http://schemas.microsoft.com/office/drawing/2014/chart" uri="{C3380CC4-5D6E-409C-BE32-E72D297353CC}">
                <c16:uniqueId val="{00000005-91F3-4DCF-A93F-E93E68F1165F}"/>
              </c:ext>
            </c:extLst>
          </c:dPt>
          <c:dPt>
            <c:idx val="3"/>
            <c:bubble3D val="0"/>
            <c:spPr>
              <a:solidFill>
                <a:schemeClr val="accent2"/>
              </a:solidFill>
              <a:ln w="9945">
                <a:solidFill>
                  <a:schemeClr val="tx1"/>
                </a:solidFill>
                <a:prstDash val="solid"/>
              </a:ln>
            </c:spPr>
            <c:extLst>
              <c:ext xmlns:c16="http://schemas.microsoft.com/office/drawing/2014/chart" uri="{C3380CC4-5D6E-409C-BE32-E72D297353CC}">
                <c16:uniqueId val="{00000007-91F3-4DCF-A93F-E93E68F1165F}"/>
              </c:ext>
            </c:extLst>
          </c:dPt>
          <c:dPt>
            <c:idx val="4"/>
            <c:bubble3D val="0"/>
            <c:spPr>
              <a:solidFill>
                <a:schemeClr val="accent1"/>
              </a:solidFill>
              <a:ln w="9945">
                <a:solidFill>
                  <a:schemeClr val="tx1"/>
                </a:solidFill>
                <a:prstDash val="solid"/>
              </a:ln>
            </c:spPr>
            <c:extLst>
              <c:ext xmlns:c16="http://schemas.microsoft.com/office/drawing/2014/chart" uri="{C3380CC4-5D6E-409C-BE32-E72D297353CC}">
                <c16:uniqueId val="{00000009-91F3-4DCF-A93F-E93E68F1165F}"/>
              </c:ext>
            </c:extLst>
          </c:dPt>
          <c:dLbls>
            <c:dLbl>
              <c:idx val="0"/>
              <c:layout>
                <c:manualLayout>
                  <c:x val="2.2175892786128901E-2"/>
                  <c:y val="2.150822971202679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1F3-4DCF-A93F-E93E68F1165F}"/>
                </c:ext>
              </c:extLst>
            </c:dLbl>
            <c:dLbl>
              <c:idx val="1"/>
              <c:layout>
                <c:manualLayout>
                  <c:x val="1.6877435775073665E-2"/>
                  <c:y val="9.6037319320559686E-2"/>
                </c:manualLayout>
              </c:layout>
              <c:tx>
                <c:rich>
                  <a:bodyPr/>
                  <a:lstStyle/>
                  <a:p>
                    <a:r>
                      <a:rPr lang="en-US" sz="1600" baseline="0" dirty="0">
                        <a:solidFill>
                          <a:schemeClr val="tx1"/>
                        </a:solidFill>
                      </a:rPr>
                      <a:t>21 to 40 years old</a:t>
                    </a:r>
                  </a:p>
                  <a:p>
                    <a:r>
                      <a:rPr lang="en-US" sz="1600" baseline="0" dirty="0">
                        <a:solidFill>
                          <a:schemeClr val="tx1"/>
                        </a:solidFill>
                      </a:rPr>
                      <a:t>29%</a:t>
                    </a:r>
                    <a:endParaRPr lang="en-US" baseline="0" dirty="0">
                      <a:solidFill>
                        <a:schemeClr val="tx1"/>
                      </a:solidFill>
                    </a:endParaRPr>
                  </a:p>
                </c:rich>
              </c:tx>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1F3-4DCF-A93F-E93E68F1165F}"/>
                </c:ext>
              </c:extLst>
            </c:dLbl>
            <c:dLbl>
              <c:idx val="2"/>
              <c:layout>
                <c:manualLayout>
                  <c:x val="3.27078362363796E-2"/>
                  <c:y val="-0.19352239868096299"/>
                </c:manualLayout>
              </c:layout>
              <c:numFmt formatCode="0%" sourceLinked="0"/>
              <c:spPr/>
              <c:txPr>
                <a:bodyPr/>
                <a:lstStyle/>
                <a:p>
                  <a:pPr>
                    <a:defRPr sz="1400">
                      <a:solidFill>
                        <a:schemeClr val="bg1"/>
                      </a:solidFill>
                      <a:latin typeface="+mn-lt"/>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1F3-4DCF-A93F-E93E68F1165F}"/>
                </c:ext>
              </c:extLst>
            </c:dLbl>
            <c:dLbl>
              <c:idx val="3"/>
              <c:layout>
                <c:manualLayout>
                  <c:x val="-1.7102620695140382E-2"/>
                  <c:y val="7.3658891578066502E-2"/>
                </c:manualLayout>
              </c:layout>
              <c:tx>
                <c:rich>
                  <a:bodyPr/>
                  <a:lstStyle/>
                  <a:p>
                    <a:pPr>
                      <a:defRPr sz="1400">
                        <a:solidFill>
                          <a:schemeClr val="bg1"/>
                        </a:solidFill>
                        <a:latin typeface="+mn-lt"/>
                      </a:defRPr>
                    </a:pPr>
                    <a:r>
                      <a:rPr lang="en-US" sz="1600" dirty="0">
                        <a:solidFill>
                          <a:schemeClr val="tx1"/>
                        </a:solidFill>
                        <a:latin typeface="+mn-lt"/>
                      </a:rPr>
                      <a:t>61 to</a:t>
                    </a:r>
                    <a:r>
                      <a:rPr lang="en-US" sz="1600" baseline="0" dirty="0">
                        <a:solidFill>
                          <a:schemeClr val="tx1"/>
                        </a:solidFill>
                        <a:latin typeface="+mn-lt"/>
                      </a:rPr>
                      <a:t> 80 years old</a:t>
                    </a:r>
                  </a:p>
                  <a:p>
                    <a:pPr>
                      <a:defRPr sz="1400">
                        <a:solidFill>
                          <a:schemeClr val="bg1"/>
                        </a:solidFill>
                        <a:latin typeface="+mn-lt"/>
                      </a:defRPr>
                    </a:pPr>
                    <a:r>
                      <a:rPr lang="en-US" sz="1600" baseline="0" dirty="0">
                        <a:solidFill>
                          <a:schemeClr val="tx1"/>
                        </a:solidFill>
                        <a:latin typeface="+mn-lt"/>
                      </a:rPr>
                      <a:t>29%</a:t>
                    </a:r>
                    <a:endParaRPr lang="en-US" sz="1400" baseline="0" dirty="0">
                      <a:solidFill>
                        <a:schemeClr val="tx1"/>
                      </a:solidFill>
                      <a:latin typeface="+mn-lt"/>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1F3-4DCF-A93F-E93E68F1165F}"/>
                </c:ext>
              </c:extLst>
            </c:dLbl>
            <c:dLbl>
              <c:idx val="4"/>
              <c:layout>
                <c:manualLayout>
                  <c:x val="-4.8659474824519301E-2"/>
                  <c:y val="2.68030587222264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F3-4DCF-A93F-E93E68F1165F}"/>
                </c:ext>
              </c:extLst>
            </c:dLbl>
            <c:numFmt formatCode="0%" sourceLinked="0"/>
            <c:spPr>
              <a:noFill/>
              <a:ln>
                <a:noFill/>
              </a:ln>
              <a:effectLst/>
            </c:spPr>
            <c:txPr>
              <a:bodyPr/>
              <a:lstStyle/>
              <a:p>
                <a:pPr>
                  <a:defRPr sz="1400">
                    <a:latin typeface="+mn-lt"/>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Under 21</c:v>
                </c:pt>
                <c:pt idx="1">
                  <c:v>21 to 40 years old</c:v>
                </c:pt>
                <c:pt idx="2">
                  <c:v>41 to 60 years old</c:v>
                </c:pt>
                <c:pt idx="3">
                  <c:v>61 to 80 years old</c:v>
                </c:pt>
                <c:pt idx="4">
                  <c:v>Over 80</c:v>
                </c:pt>
              </c:strCache>
            </c:strRef>
          </c:cat>
          <c:val>
            <c:numRef>
              <c:f>Sheet1!$B$2:$B$6</c:f>
              <c:numCache>
                <c:formatCode>0%</c:formatCode>
                <c:ptCount val="5"/>
                <c:pt idx="0">
                  <c:v>2.3706896551724099E-2</c:v>
                </c:pt>
                <c:pt idx="1">
                  <c:v>0.29094827586206901</c:v>
                </c:pt>
                <c:pt idx="2">
                  <c:v>0.38793103448275901</c:v>
                </c:pt>
                <c:pt idx="3">
                  <c:v>0.29094827586206901</c:v>
                </c:pt>
                <c:pt idx="4">
                  <c:v>6.4655172413793103E-3</c:v>
                </c:pt>
              </c:numCache>
            </c:numRef>
          </c:val>
          <c:extLst>
            <c:ext xmlns:c16="http://schemas.microsoft.com/office/drawing/2014/chart" uri="{C3380CC4-5D6E-409C-BE32-E72D297353CC}">
              <c16:uniqueId val="{0000000A-91F3-4DCF-A93F-E93E68F1165F}"/>
            </c:ext>
          </c:extLst>
        </c:ser>
        <c:dLbls>
          <c:showLegendKey val="0"/>
          <c:showVal val="1"/>
          <c:showCatName val="0"/>
          <c:showSerName val="0"/>
          <c:showPercent val="0"/>
          <c:showBubbleSize val="0"/>
          <c:showLeaderLines val="1"/>
        </c:dLbls>
        <c:firstSliceAng val="0"/>
      </c:pieChart>
      <c:spPr>
        <a:noFill/>
        <a:ln w="19890">
          <a:noFill/>
        </a:ln>
      </c:spPr>
    </c:plotArea>
    <c:plotVisOnly val="1"/>
    <c:dispBlanksAs val="zero"/>
    <c:showDLblsOverMax val="0"/>
  </c:chart>
  <c:spPr>
    <a:noFill/>
    <a:ln>
      <a:noFill/>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975582685905"/>
          <c:y val="0.14355628058727701"/>
          <c:w val="0.52608213096559397"/>
          <c:h val="0.77324632952691597"/>
        </c:manualLayout>
      </c:layout>
      <c:pieChart>
        <c:varyColors val="1"/>
        <c:ser>
          <c:idx val="8"/>
          <c:order val="0"/>
          <c:spPr>
            <a:solidFill>
              <a:schemeClr val="accent1"/>
            </a:solidFill>
            <a:ln w="9945">
              <a:solidFill>
                <a:schemeClr val="tx1"/>
              </a:solidFill>
              <a:prstDash val="solid"/>
            </a:ln>
          </c:spPr>
          <c:dPt>
            <c:idx val="0"/>
            <c:bubble3D val="0"/>
            <c:extLst>
              <c:ext xmlns:c16="http://schemas.microsoft.com/office/drawing/2014/chart" uri="{C3380CC4-5D6E-409C-BE32-E72D297353CC}">
                <c16:uniqueId val="{00000001-91F3-4DCF-A93F-E93E68F1165F}"/>
              </c:ext>
            </c:extLst>
          </c:dPt>
          <c:dPt>
            <c:idx val="1"/>
            <c:bubble3D val="0"/>
            <c:spPr>
              <a:solidFill>
                <a:schemeClr val="accent2"/>
              </a:solidFill>
              <a:ln w="9945">
                <a:solidFill>
                  <a:schemeClr val="tx1"/>
                </a:solidFill>
                <a:prstDash val="solid"/>
              </a:ln>
            </c:spPr>
            <c:extLst>
              <c:ext xmlns:c16="http://schemas.microsoft.com/office/drawing/2014/chart" uri="{C3380CC4-5D6E-409C-BE32-E72D297353CC}">
                <c16:uniqueId val="{00000003-91F3-4DCF-A93F-E93E68F1165F}"/>
              </c:ext>
            </c:extLst>
          </c:dPt>
          <c:dPt>
            <c:idx val="2"/>
            <c:bubble3D val="0"/>
            <c:extLst>
              <c:ext xmlns:c16="http://schemas.microsoft.com/office/drawing/2014/chart" uri="{C3380CC4-5D6E-409C-BE32-E72D297353CC}">
                <c16:uniqueId val="{00000005-91F3-4DCF-A93F-E93E68F1165F}"/>
              </c:ext>
            </c:extLst>
          </c:dPt>
          <c:dPt>
            <c:idx val="3"/>
            <c:bubble3D val="0"/>
            <c:extLst>
              <c:ext xmlns:c16="http://schemas.microsoft.com/office/drawing/2014/chart" uri="{C3380CC4-5D6E-409C-BE32-E72D297353CC}">
                <c16:uniqueId val="{00000007-91F3-4DCF-A93F-E93E68F1165F}"/>
              </c:ext>
            </c:extLst>
          </c:dPt>
          <c:dPt>
            <c:idx val="4"/>
            <c:bubble3D val="0"/>
            <c:extLst>
              <c:ext xmlns:c16="http://schemas.microsoft.com/office/drawing/2014/chart" uri="{C3380CC4-5D6E-409C-BE32-E72D297353CC}">
                <c16:uniqueId val="{00000009-91F3-4DCF-A93F-E93E68F1165F}"/>
              </c:ext>
            </c:extLst>
          </c:dPt>
          <c:dLbls>
            <c:dLbl>
              <c:idx val="0"/>
              <c:layout>
                <c:manualLayout>
                  <c:x val="-0.11559323466798341"/>
                  <c:y val="0.10001079619113813"/>
                </c:manualLayout>
              </c:layout>
              <c:tx>
                <c:rich>
                  <a:bodyPr/>
                  <a:lstStyle/>
                  <a:p>
                    <a:r>
                      <a:rPr lang="tr-TR" sz="2400" dirty="0" err="1">
                        <a:effectLst/>
                        <a:latin typeface="+mn-lt"/>
                      </a:rPr>
                      <a:t>Yes</a:t>
                    </a:r>
                    <a:r>
                      <a:rPr lang="tr-TR" sz="2400" dirty="0">
                        <a:latin typeface="+mn-lt"/>
                      </a:rPr>
                      <a:t> </a:t>
                    </a:r>
                    <a:br>
                      <a:rPr lang="tr-TR" sz="2400" baseline="0" dirty="0">
                        <a:latin typeface="+mn-lt"/>
                      </a:rPr>
                    </a:br>
                    <a:r>
                      <a:rPr lang="tr-TR" sz="2400" baseline="0" dirty="0">
                        <a:latin typeface="+mn-lt"/>
                      </a:rPr>
                      <a:t>  36%</a:t>
                    </a:r>
                    <a:endParaRPr lang="tr-TR" sz="2000" dirty="0">
                      <a:latin typeface="+mn-lt"/>
                    </a:endParaRP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3192545534080999"/>
                      <c:h val="0.256295299319584"/>
                    </c:manualLayout>
                  </c15:layout>
                </c:ext>
                <c:ext xmlns:c16="http://schemas.microsoft.com/office/drawing/2014/chart" uri="{C3380CC4-5D6E-409C-BE32-E72D297353CC}">
                  <c16:uniqueId val="{00000001-91F3-4DCF-A93F-E93E68F1165F}"/>
                </c:ext>
              </c:extLst>
            </c:dLbl>
            <c:dLbl>
              <c:idx val="1"/>
              <c:delete val="1"/>
              <c:extLst>
                <c:ext xmlns:c15="http://schemas.microsoft.com/office/drawing/2012/chart" uri="{CE6537A1-D6FC-4f65-9D91-7224C49458BB}"/>
                <c:ext xmlns:c16="http://schemas.microsoft.com/office/drawing/2014/chart" uri="{C3380CC4-5D6E-409C-BE32-E72D297353CC}">
                  <c16:uniqueId val="{00000003-91F3-4DCF-A93F-E93E68F1165F}"/>
                </c:ext>
              </c:extLst>
            </c:dLbl>
            <c:dLbl>
              <c:idx val="2"/>
              <c:layout>
                <c:manualLayout>
                  <c:x val="6.1926390898722197E-3"/>
                  <c:y val="-0.19059952869138899"/>
                </c:manualLayout>
              </c:layout>
              <c:numFmt formatCode="0%" sourceLinked="0"/>
              <c:spPr/>
              <c:txPr>
                <a:bodyPr/>
                <a:lstStyle/>
                <a:p>
                  <a:pPr>
                    <a:defRPr sz="2400">
                      <a:solidFill>
                        <a:schemeClr val="bg1"/>
                      </a:solidFill>
                      <a:latin typeface="+mj-lt"/>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081799541516002"/>
                      <c:h val="0.155755708684129"/>
                    </c:manualLayout>
                  </c15:layout>
                </c:ext>
                <c:ext xmlns:c16="http://schemas.microsoft.com/office/drawing/2014/chart" uri="{C3380CC4-5D6E-409C-BE32-E72D297353CC}">
                  <c16:uniqueId val="{00000005-91F3-4DCF-A93F-E93E68F1165F}"/>
                </c:ext>
              </c:extLst>
            </c:dLbl>
            <c:dLbl>
              <c:idx val="3"/>
              <c:layout>
                <c:manualLayout>
                  <c:x val="0.169134627639066"/>
                  <c:y val="0.2124969007253479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41094207001802002"/>
                      <c:h val="0.155755708684129"/>
                    </c:manualLayout>
                  </c15:layout>
                </c:ext>
                <c:ext xmlns:c16="http://schemas.microsoft.com/office/drawing/2014/chart" uri="{C3380CC4-5D6E-409C-BE32-E72D297353CC}">
                  <c16:uniqueId val="{00000007-91F3-4DCF-A93F-E93E68F1165F}"/>
                </c:ext>
              </c:extLst>
            </c:dLbl>
            <c:dLbl>
              <c:idx val="4"/>
              <c:delete val="1"/>
              <c:extLst>
                <c:ext xmlns:c15="http://schemas.microsoft.com/office/drawing/2012/chart" uri="{CE6537A1-D6FC-4f65-9D91-7224C49458BB}"/>
                <c:ext xmlns:c16="http://schemas.microsoft.com/office/drawing/2014/chart" uri="{C3380CC4-5D6E-409C-BE32-E72D297353CC}">
                  <c16:uniqueId val="{00000009-91F3-4DCF-A93F-E93E68F1165F}"/>
                </c:ext>
              </c:extLst>
            </c:dLbl>
            <c:numFmt formatCode="0%" sourceLinked="0"/>
            <c:spPr>
              <a:noFill/>
              <a:ln>
                <a:noFill/>
              </a:ln>
              <a:effectLst/>
            </c:spPr>
            <c:txPr>
              <a:bodyPr/>
              <a:lstStyle/>
              <a:p>
                <a:pPr>
                  <a:defRPr sz="2400">
                    <a:solidFill>
                      <a:schemeClr val="bg1"/>
                    </a:solidFill>
                    <a:latin typeface="+mj-lt"/>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0.36206896551724099</c:v>
                </c:pt>
                <c:pt idx="1">
                  <c:v>0.63793103448275901</c:v>
                </c:pt>
              </c:numCache>
            </c:numRef>
          </c:val>
          <c:extLst>
            <c:ext xmlns:c16="http://schemas.microsoft.com/office/drawing/2014/chart" uri="{C3380CC4-5D6E-409C-BE32-E72D297353CC}">
              <c16:uniqueId val="{0000000A-91F3-4DCF-A93F-E93E68F1165F}"/>
            </c:ext>
          </c:extLst>
        </c:ser>
        <c:dLbls>
          <c:showLegendKey val="0"/>
          <c:showVal val="1"/>
          <c:showCatName val="0"/>
          <c:showSerName val="0"/>
          <c:showPercent val="0"/>
          <c:showBubbleSize val="0"/>
          <c:showLeaderLines val="0"/>
        </c:dLbls>
        <c:firstSliceAng val="0"/>
      </c:pieChart>
      <c:spPr>
        <a:noFill/>
        <a:ln w="19890">
          <a:noFill/>
        </a:ln>
      </c:spPr>
    </c:plotArea>
    <c:plotVisOnly val="1"/>
    <c:dispBlanksAs val="zero"/>
    <c:showDLblsOverMax val="0"/>
  </c:chart>
  <c:spPr>
    <a:noFill/>
    <a:ln>
      <a:noFill/>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5189902732703"/>
          <c:y val="8.7209302325581398E-2"/>
          <c:w val="0.55035375173691503"/>
          <c:h val="0.72868217054263495"/>
        </c:manualLayout>
      </c:layout>
      <c:barChart>
        <c:barDir val="bar"/>
        <c:grouping val="clustered"/>
        <c:varyColors val="0"/>
        <c:ser>
          <c:idx val="3"/>
          <c:order val="0"/>
          <c:tx>
            <c:strRef>
              <c:f>Sheet1!$B$1</c:f>
              <c:strCache>
                <c:ptCount val="1"/>
                <c:pt idx="0">
                  <c:v>Would you say you are one of the first to adopt new products and practices on your operation when they become available in your area?</c:v>
                </c:pt>
              </c:strCache>
            </c:strRef>
          </c:tx>
          <c:spPr>
            <a:solidFill>
              <a:schemeClr val="accent1"/>
            </a:solidFill>
            <a:ln w="12559">
              <a:noFill/>
              <a:prstDash val="solid"/>
            </a:ln>
          </c:spPr>
          <c:invertIfNegative val="0"/>
          <c:dLbls>
            <c:numFmt formatCode="0%" sourceLinked="0"/>
            <c:spPr>
              <a:noFill/>
              <a:ln w="2511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Anaheim, CA: 2018 (n=464)</c:v>
                </c:pt>
                <c:pt idx="1">
                  <c:v>San Antonio, TX: 2017 (n=747)</c:v>
                </c:pt>
                <c:pt idx="2">
                  <c:v>New Orleans LA: 2016 (n=434)</c:v>
                </c:pt>
                <c:pt idx="3">
                  <c:v>Phoenix AZ: 2015 (n=614)</c:v>
                </c:pt>
                <c:pt idx="4">
                  <c:v>San Antonio TX: 2014 (n=717)</c:v>
                </c:pt>
                <c:pt idx="5">
                  <c:v>Kissimmee FL: 2013 (n=437)</c:v>
                </c:pt>
                <c:pt idx="6">
                  <c:v>Nashville TN: 2012 (n=687)*</c:v>
                </c:pt>
              </c:strCache>
            </c:strRef>
          </c:cat>
          <c:val>
            <c:numRef>
              <c:f>Sheet1!$B$2:$B$8</c:f>
              <c:numCache>
                <c:formatCode>0%</c:formatCode>
                <c:ptCount val="7"/>
                <c:pt idx="0">
                  <c:v>0.74568965517241403</c:v>
                </c:pt>
                <c:pt idx="1">
                  <c:v>0.72289156626506001</c:v>
                </c:pt>
                <c:pt idx="2" formatCode="#,##0.0%">
                  <c:v>0.71428571428571397</c:v>
                </c:pt>
                <c:pt idx="3" formatCode="#,##0.0%">
                  <c:v>0.72149837133550498</c:v>
                </c:pt>
                <c:pt idx="4" formatCode="0.0%">
                  <c:v>0.70711297071129697</c:v>
                </c:pt>
                <c:pt idx="5" formatCode="0.0%">
                  <c:v>0.68192219679633903</c:v>
                </c:pt>
                <c:pt idx="6" formatCode="0.0%">
                  <c:v>0.72197962154294004</c:v>
                </c:pt>
              </c:numCache>
            </c:numRef>
          </c:val>
          <c:extLst>
            <c:ext xmlns:c16="http://schemas.microsoft.com/office/drawing/2014/chart" uri="{C3380CC4-5D6E-409C-BE32-E72D297353CC}">
              <c16:uniqueId val="{00000000-1122-432E-8D32-0BDA51F85F79}"/>
            </c:ext>
          </c:extLst>
        </c:ser>
        <c:dLbls>
          <c:showLegendKey val="0"/>
          <c:showVal val="1"/>
          <c:showCatName val="0"/>
          <c:showSerName val="0"/>
          <c:showPercent val="0"/>
          <c:showBubbleSize val="0"/>
        </c:dLbls>
        <c:gapWidth val="50"/>
        <c:axId val="169534592"/>
        <c:axId val="169537536"/>
      </c:barChart>
      <c:catAx>
        <c:axId val="169534592"/>
        <c:scaling>
          <c:orientation val="maxMin"/>
        </c:scaling>
        <c:delete val="0"/>
        <c:axPos val="l"/>
        <c:numFmt formatCode="General" sourceLinked="1"/>
        <c:majorTickMark val="out"/>
        <c:minorTickMark val="none"/>
        <c:tickLblPos val="nextTo"/>
        <c:spPr>
          <a:ln w="3140">
            <a:solidFill>
              <a:schemeClr val="tx1"/>
            </a:solidFill>
            <a:prstDash val="solid"/>
          </a:ln>
        </c:spPr>
        <c:txPr>
          <a:bodyPr rot="0" vert="horz"/>
          <a:lstStyle/>
          <a:p>
            <a:pPr>
              <a:defRPr/>
            </a:pPr>
            <a:endParaRPr lang="en-US"/>
          </a:p>
        </c:txPr>
        <c:crossAx val="169537536"/>
        <c:crosses val="autoZero"/>
        <c:auto val="1"/>
        <c:lblAlgn val="ctr"/>
        <c:lblOffset val="100"/>
        <c:tickLblSkip val="1"/>
        <c:tickMarkSkip val="1"/>
        <c:noMultiLvlLbl val="0"/>
      </c:catAx>
      <c:valAx>
        <c:axId val="169537536"/>
        <c:scaling>
          <c:orientation val="minMax"/>
          <c:max val="1"/>
        </c:scaling>
        <c:delete val="0"/>
        <c:axPos val="b"/>
        <c:title>
          <c:tx>
            <c:rich>
              <a:bodyPr/>
              <a:lstStyle/>
              <a:p>
                <a:pPr>
                  <a:defRPr/>
                </a:pPr>
                <a:r>
                  <a:rPr lang="en-US"/>
                  <a:t>Percent of Respondents </a:t>
                </a:r>
              </a:p>
            </c:rich>
          </c:tx>
          <c:layout>
            <c:manualLayout>
              <c:xMode val="edge"/>
              <c:yMode val="edge"/>
              <c:x val="0.373991045236992"/>
              <c:y val="0.90116274756912595"/>
            </c:manualLayout>
          </c:layout>
          <c:overlay val="0"/>
          <c:spPr>
            <a:noFill/>
            <a:ln w="25118">
              <a:noFill/>
            </a:ln>
          </c:spPr>
        </c:title>
        <c:numFmt formatCode="0%" sourceLinked="0"/>
        <c:majorTickMark val="out"/>
        <c:minorTickMark val="none"/>
        <c:tickLblPos val="nextTo"/>
        <c:spPr>
          <a:ln w="3140">
            <a:solidFill>
              <a:schemeClr val="tx1"/>
            </a:solidFill>
            <a:prstDash val="solid"/>
          </a:ln>
        </c:spPr>
        <c:txPr>
          <a:bodyPr rot="0" vert="horz"/>
          <a:lstStyle/>
          <a:p>
            <a:pPr>
              <a:defRPr/>
            </a:pPr>
            <a:endParaRPr lang="en-US"/>
          </a:p>
        </c:txPr>
        <c:crossAx val="169534592"/>
        <c:crosses val="max"/>
        <c:crossBetween val="between"/>
        <c:majorUnit val="0.2"/>
      </c:valAx>
      <c:spPr>
        <a:noFill/>
        <a:ln w="25118">
          <a:noFill/>
        </a:ln>
      </c:spPr>
    </c:plotArea>
    <c:plotVisOnly val="1"/>
    <c:dispBlanksAs val="gap"/>
    <c:showDLblsOverMax val="0"/>
  </c:chart>
  <c:spPr>
    <a:noFill/>
    <a:ln>
      <a:noFill/>
    </a:ln>
  </c:spPr>
  <c:txPr>
    <a:bodyPr/>
    <a:lstStyle/>
    <a:p>
      <a:pPr>
        <a:defRPr sz="1600" b="1" i="0" u="none" strike="noStrike" baseline="0">
          <a:solidFill>
            <a:schemeClr val="tx1"/>
          </a:solidFill>
          <a:latin typeface="+mn-lt"/>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0973250016101"/>
          <c:y val="4.8572975655979999E-3"/>
          <c:w val="0.83795782463929303"/>
          <c:h val="0.84661354581672998"/>
        </c:manualLayout>
      </c:layout>
      <c:barChart>
        <c:barDir val="bar"/>
        <c:grouping val="clustered"/>
        <c:varyColors val="0"/>
        <c:ser>
          <c:idx val="8"/>
          <c:order val="0"/>
          <c:tx>
            <c:strRef>
              <c:f>Sheet1!$B$1</c:f>
              <c:strCache>
                <c:ptCount val="1"/>
                <c:pt idx="0">
                  <c:v>2018 - Anaheim, CA (n=462)</c:v>
                </c:pt>
              </c:strCache>
            </c:strRef>
          </c:tx>
          <c:spPr>
            <a:solidFill>
              <a:schemeClr val="accent1"/>
            </a:solidFill>
            <a:ln w="11807">
              <a:noFill/>
              <a:prstDash val="solid"/>
            </a:ln>
          </c:spPr>
          <c:invertIfNegative val="0"/>
          <c:dLbls>
            <c:numFmt formatCode="0%" sourceLinked="0"/>
            <c:spPr>
              <a:noFill/>
              <a:ln w="23614">
                <a:noFill/>
              </a:ln>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0</c:v>
                </c:pt>
                <c:pt idx="1">
                  <c:v>1-4</c:v>
                </c:pt>
                <c:pt idx="2">
                  <c:v>5-9</c:v>
                </c:pt>
                <c:pt idx="3">
                  <c:v>10-19</c:v>
                </c:pt>
                <c:pt idx="4">
                  <c:v>20-50</c:v>
                </c:pt>
                <c:pt idx="5">
                  <c:v>over 50</c:v>
                </c:pt>
              </c:strCache>
            </c:strRef>
          </c:cat>
          <c:val>
            <c:numRef>
              <c:f>Sheet1!$B$2:$B$7</c:f>
              <c:numCache>
                <c:formatCode>0%</c:formatCode>
                <c:ptCount val="6"/>
                <c:pt idx="0">
                  <c:v>0.123376623376623</c:v>
                </c:pt>
                <c:pt idx="1">
                  <c:v>0.25541125541125498</c:v>
                </c:pt>
                <c:pt idx="2">
                  <c:v>0.25108225108225102</c:v>
                </c:pt>
                <c:pt idx="3">
                  <c:v>0.22077922077922099</c:v>
                </c:pt>
                <c:pt idx="4">
                  <c:v>0.108225108225108</c:v>
                </c:pt>
                <c:pt idx="5">
                  <c:v>4.11255411255411E-2</c:v>
                </c:pt>
              </c:numCache>
            </c:numRef>
          </c:val>
          <c:extLst>
            <c:ext xmlns:c16="http://schemas.microsoft.com/office/drawing/2014/chart" uri="{C3380CC4-5D6E-409C-BE32-E72D297353CC}">
              <c16:uniqueId val="{00000000-AC95-44A1-BDA3-3622F5F0B21A}"/>
            </c:ext>
          </c:extLst>
        </c:ser>
        <c:dLbls>
          <c:showLegendKey val="0"/>
          <c:showVal val="1"/>
          <c:showCatName val="0"/>
          <c:showSerName val="0"/>
          <c:showPercent val="0"/>
          <c:showBubbleSize val="0"/>
        </c:dLbls>
        <c:gapWidth val="50"/>
        <c:axId val="169629952"/>
        <c:axId val="169821312"/>
      </c:barChart>
      <c:catAx>
        <c:axId val="169629952"/>
        <c:scaling>
          <c:orientation val="maxMin"/>
        </c:scaling>
        <c:delete val="0"/>
        <c:axPos val="l"/>
        <c:numFmt formatCode="General" sourceLinked="1"/>
        <c:majorTickMark val="out"/>
        <c:minorTickMark val="none"/>
        <c:tickLblPos val="nextTo"/>
        <c:spPr>
          <a:ln w="2952">
            <a:solidFill>
              <a:schemeClr val="tx1"/>
            </a:solidFill>
            <a:prstDash val="solid"/>
          </a:ln>
        </c:spPr>
        <c:txPr>
          <a:bodyPr rot="0" vert="horz"/>
          <a:lstStyle/>
          <a:p>
            <a:pPr>
              <a:defRPr sz="1600"/>
            </a:pPr>
            <a:endParaRPr lang="en-US"/>
          </a:p>
        </c:txPr>
        <c:crossAx val="169821312"/>
        <c:crosses val="autoZero"/>
        <c:auto val="1"/>
        <c:lblAlgn val="ctr"/>
        <c:lblOffset val="100"/>
        <c:tickLblSkip val="1"/>
        <c:tickMarkSkip val="1"/>
        <c:noMultiLvlLbl val="0"/>
      </c:catAx>
      <c:valAx>
        <c:axId val="169821312"/>
        <c:scaling>
          <c:orientation val="minMax"/>
          <c:max val="1"/>
        </c:scaling>
        <c:delete val="0"/>
        <c:axPos val="b"/>
        <c:title>
          <c:tx>
            <c:rich>
              <a:bodyPr/>
              <a:lstStyle/>
              <a:p>
                <a:pPr>
                  <a:defRPr/>
                </a:pPr>
                <a:r>
                  <a:rPr lang="en-US" sz="1600" dirty="0"/>
                  <a:t>Percent of 2018 Respondents (n=462)</a:t>
                </a:r>
              </a:p>
            </c:rich>
          </c:tx>
          <c:layout>
            <c:manualLayout>
              <c:xMode val="edge"/>
              <c:yMode val="edge"/>
              <c:x val="0.4124061256455846"/>
              <c:y val="0.93320188686366923"/>
            </c:manualLayout>
          </c:layout>
          <c:overlay val="0"/>
          <c:spPr>
            <a:noFill/>
            <a:ln w="23614">
              <a:noFill/>
            </a:ln>
          </c:spPr>
        </c:title>
        <c:numFmt formatCode="0%" sourceLinked="0"/>
        <c:majorTickMark val="out"/>
        <c:minorTickMark val="none"/>
        <c:tickLblPos val="nextTo"/>
        <c:spPr>
          <a:ln w="2952">
            <a:solidFill>
              <a:schemeClr val="tx1"/>
            </a:solidFill>
            <a:prstDash val="solid"/>
          </a:ln>
        </c:spPr>
        <c:txPr>
          <a:bodyPr rot="0" vert="horz"/>
          <a:lstStyle/>
          <a:p>
            <a:pPr>
              <a:defRPr sz="1600"/>
            </a:pPr>
            <a:endParaRPr lang="en-US"/>
          </a:p>
        </c:txPr>
        <c:crossAx val="169629952"/>
        <c:crosses val="max"/>
        <c:crossBetween val="between"/>
        <c:majorUnit val="0.2"/>
      </c:valAx>
      <c:spPr>
        <a:noFill/>
        <a:ln w="23614">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35190045688708E-3"/>
          <c:y val="0.13311999140039199"/>
          <c:w val="0.96604938271604901"/>
          <c:h val="0.76885501598989603"/>
        </c:manualLayout>
      </c:layout>
      <c:barChart>
        <c:barDir val="col"/>
        <c:grouping val="clustered"/>
        <c:varyColors val="0"/>
        <c:ser>
          <c:idx val="1"/>
          <c:order val="0"/>
          <c:tx>
            <c:strRef>
              <c:f>Sheet1!$B$1</c:f>
              <c:strCache>
                <c:ptCount val="1"/>
                <c:pt idx="0">
                  <c:v>2010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Attendance</c:v>
                </c:pt>
                <c:pt idx="1">
                  <c:v>Farmers </c:v>
                </c:pt>
                <c:pt idx="2">
                  <c:v>Media </c:v>
                </c:pt>
                <c:pt idx="3">
                  <c:v>Non-Exhibitor First Time Attendee</c:v>
                </c:pt>
              </c:strCache>
            </c:strRef>
          </c:cat>
          <c:val>
            <c:numRef>
              <c:f>Sheet1!$B$2:$B$5</c:f>
              <c:numCache>
                <c:formatCode>_(* #,##0_);_(* \(#,##0\);_(* "-"??_);_(@_)</c:formatCode>
                <c:ptCount val="4"/>
                <c:pt idx="0">
                  <c:v>4330</c:v>
                </c:pt>
                <c:pt idx="1">
                  <c:v>2178</c:v>
                </c:pt>
                <c:pt idx="2">
                  <c:v>132</c:v>
                </c:pt>
                <c:pt idx="3">
                  <c:v>347</c:v>
                </c:pt>
              </c:numCache>
            </c:numRef>
          </c:val>
          <c:extLst>
            <c:ext xmlns:c16="http://schemas.microsoft.com/office/drawing/2014/chart" uri="{C3380CC4-5D6E-409C-BE32-E72D297353CC}">
              <c16:uniqueId val="{00000000-1E98-4C04-B913-A46A22131201}"/>
            </c:ext>
          </c:extLst>
        </c:ser>
        <c:ser>
          <c:idx val="2"/>
          <c:order val="1"/>
          <c:tx>
            <c:strRef>
              <c:f>Sheet1!$C$1</c:f>
              <c:strCache>
                <c:ptCount val="1"/>
                <c:pt idx="0">
                  <c:v>2018</c:v>
                </c:pt>
              </c:strCache>
            </c:strRef>
          </c:tx>
          <c:spPr>
            <a:solidFill>
              <a:schemeClr val="accent1"/>
            </a:solidFill>
            <a:ln>
              <a:noFill/>
            </a:ln>
            <a:effectLst/>
          </c:spPr>
          <c:invertIfNegative val="0"/>
          <c:dLbls>
            <c:dLbl>
              <c:idx val="0"/>
              <c:layout>
                <c:manualLayout>
                  <c:x val="-5.6122246082876003E-4"/>
                  <c:y val="-2.9229079573982698E-3"/>
                </c:manualLayout>
              </c:layout>
              <c:tx>
                <c:rich>
                  <a:bodyPr/>
                  <a:lstStyle/>
                  <a:p>
                    <a:r>
                      <a:rPr lang="en-US" dirty="0"/>
                      <a:t> 8,055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D5-4581-942F-A3F8B9901E60}"/>
                </c:ext>
              </c:extLst>
            </c:dLbl>
            <c:dLbl>
              <c:idx val="1"/>
              <c:layout>
                <c:manualLayout>
                  <c:x val="4.6296296296296302E-3"/>
                  <c:y val="-1.0011260913337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D5-4581-942F-A3F8B9901E60}"/>
                </c:ext>
              </c:extLst>
            </c:dLbl>
            <c:dLbl>
              <c:idx val="2"/>
              <c:layout>
                <c:manualLayout>
                  <c:x val="1.9641294838145199E-3"/>
                  <c:y val="-1.30393915932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D5-4581-942F-A3F8B9901E60}"/>
                </c:ext>
              </c:extLst>
            </c:dLbl>
            <c:dLbl>
              <c:idx val="3"/>
              <c:layout>
                <c:manualLayout>
                  <c:x val="-2.8056152071900099E-4"/>
                  <c:y val="-6.0384516597053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D5-4581-942F-A3F8B9901E60}"/>
                </c:ext>
              </c:extLst>
            </c:dLbl>
            <c:dLbl>
              <c:idx val="4"/>
              <c:layout>
                <c:manualLayout>
                  <c:x val="-2.5252525252525198E-3"/>
                  <c:y val="5.6531801698877001E-3"/>
                </c:manualLayout>
              </c:layout>
              <c:tx>
                <c:rich>
                  <a:bodyPr/>
                  <a:lstStyle/>
                  <a:p>
                    <a:r>
                      <a:rPr lang="en-US" dirty="0"/>
                      <a:t> 1,533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D5-4581-942F-A3F8B9901E60}"/>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Attendance</c:v>
                </c:pt>
                <c:pt idx="1">
                  <c:v>Farmers </c:v>
                </c:pt>
                <c:pt idx="2">
                  <c:v>Media </c:v>
                </c:pt>
                <c:pt idx="3">
                  <c:v>Non-Exhibitor First Time Attendee</c:v>
                </c:pt>
              </c:strCache>
            </c:strRef>
          </c:cat>
          <c:val>
            <c:numRef>
              <c:f>Sheet1!$C$2:$C$5</c:f>
              <c:numCache>
                <c:formatCode>_(* #,##0_);_(* \(#,##0\);_(* "-"??_);_(@_)</c:formatCode>
                <c:ptCount val="4"/>
                <c:pt idx="0">
                  <c:v>8055</c:v>
                </c:pt>
                <c:pt idx="1">
                  <c:v>3646</c:v>
                </c:pt>
                <c:pt idx="2">
                  <c:v>152</c:v>
                </c:pt>
                <c:pt idx="3">
                  <c:v>1533</c:v>
                </c:pt>
              </c:numCache>
            </c:numRef>
          </c:val>
          <c:extLst>
            <c:ext xmlns:c16="http://schemas.microsoft.com/office/drawing/2014/chart" uri="{C3380CC4-5D6E-409C-BE32-E72D297353CC}">
              <c16:uniqueId val="{00000001-1E98-4C04-B913-A46A22131201}"/>
            </c:ext>
          </c:extLst>
        </c:ser>
        <c:dLbls>
          <c:showLegendKey val="0"/>
          <c:showVal val="0"/>
          <c:showCatName val="0"/>
          <c:showSerName val="0"/>
          <c:showPercent val="0"/>
          <c:showBubbleSize val="0"/>
        </c:dLbls>
        <c:gapWidth val="219"/>
        <c:overlap val="-27"/>
        <c:axId val="37491840"/>
        <c:axId val="37493376"/>
      </c:barChart>
      <c:dateAx>
        <c:axId val="3749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accent1"/>
                </a:solidFill>
                <a:latin typeface="+mn-lt"/>
                <a:ea typeface="+mn-ea"/>
                <a:cs typeface="+mn-cs"/>
              </a:defRPr>
            </a:pPr>
            <a:endParaRPr lang="en-US"/>
          </a:p>
        </c:txPr>
        <c:crossAx val="37493376"/>
        <c:crosses val="autoZero"/>
        <c:auto val="0"/>
        <c:lblOffset val="100"/>
        <c:baseTimeUnit val="days"/>
      </c:dateAx>
      <c:valAx>
        <c:axId val="37493376"/>
        <c:scaling>
          <c:orientation val="minMax"/>
        </c:scaling>
        <c:delete val="1"/>
        <c:axPos val="l"/>
        <c:numFmt formatCode="_(* #,##0_);_(* \(#,##0\);_(* &quot;-&quot;??_);_(@_)" sourceLinked="1"/>
        <c:majorTickMark val="none"/>
        <c:minorTickMark val="none"/>
        <c:tickLblPos val="none"/>
        <c:crossAx val="37491840"/>
        <c:crosses val="autoZero"/>
        <c:crossBetween val="between"/>
      </c:valAx>
      <c:spPr>
        <a:noFill/>
        <a:ln>
          <a:noFill/>
        </a:ln>
        <a:effectLst/>
      </c:spPr>
    </c:plotArea>
    <c:legend>
      <c:legendPos val="t"/>
      <c:layout>
        <c:manualLayout>
          <c:xMode val="edge"/>
          <c:yMode val="edge"/>
          <c:x val="7.9457567804024506E-2"/>
          <c:y val="0.92286689419795198"/>
          <c:w val="0.208435646933022"/>
          <c:h val="7.578210744134800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accent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77008310249308E-3"/>
          <c:w val="0.865912762520196"/>
          <c:h val="0.58551609760159595"/>
        </c:manualLayout>
      </c:layout>
      <c:barChart>
        <c:barDir val="bar"/>
        <c:grouping val="stacked"/>
        <c:varyColors val="0"/>
        <c:ser>
          <c:idx val="3"/>
          <c:order val="0"/>
          <c:tx>
            <c:strRef>
              <c:f>Sheet1!$B$1</c:f>
              <c:strCache>
                <c:ptCount val="1"/>
                <c:pt idx="0">
                  <c:v>Excellent</c:v>
                </c:pt>
              </c:strCache>
            </c:strRef>
          </c:tx>
          <c:spPr>
            <a:solidFill>
              <a:schemeClr val="accent1"/>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2018</c:v>
                </c:pt>
                <c:pt idx="1">
                  <c:v>2017*</c:v>
                </c:pt>
              </c:strCache>
            </c:strRef>
          </c:cat>
          <c:val>
            <c:numRef>
              <c:f>Sheet1!$B$2:$B$3</c:f>
              <c:numCache>
                <c:formatCode>0%</c:formatCode>
                <c:ptCount val="2"/>
                <c:pt idx="0">
                  <c:v>0.61880341880341905</c:v>
                </c:pt>
                <c:pt idx="1">
                  <c:v>0.48475609756097598</c:v>
                </c:pt>
              </c:numCache>
            </c:numRef>
          </c:val>
          <c:extLst>
            <c:ext xmlns:c16="http://schemas.microsoft.com/office/drawing/2014/chart" uri="{C3380CC4-5D6E-409C-BE32-E72D297353CC}">
              <c16:uniqueId val="{00000000-28C9-433F-ABC6-C48387B72838}"/>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2018</c:v>
                </c:pt>
                <c:pt idx="1">
                  <c:v>2017*</c:v>
                </c:pt>
              </c:strCache>
            </c:strRef>
          </c:cat>
          <c:val>
            <c:numRef>
              <c:f>Sheet1!$C$2:$C$3</c:f>
              <c:numCache>
                <c:formatCode>0%</c:formatCode>
                <c:ptCount val="2"/>
                <c:pt idx="0">
                  <c:v>0.331623931623932</c:v>
                </c:pt>
                <c:pt idx="1">
                  <c:v>0.333841463414634</c:v>
                </c:pt>
              </c:numCache>
            </c:numRef>
          </c:val>
          <c:extLst>
            <c:ext xmlns:c16="http://schemas.microsoft.com/office/drawing/2014/chart" uri="{C3380CC4-5D6E-409C-BE32-E72D297353CC}">
              <c16:uniqueId val="{00000001-28C9-433F-ABC6-C48387B72838}"/>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2018</c:v>
                </c:pt>
                <c:pt idx="1">
                  <c:v>2017*</c:v>
                </c:pt>
              </c:strCache>
            </c:strRef>
          </c:cat>
          <c:val>
            <c:numRef>
              <c:f>Sheet1!$D$2:$D$3</c:f>
              <c:numCache>
                <c:formatCode>0%</c:formatCode>
                <c:ptCount val="2"/>
                <c:pt idx="0">
                  <c:v>3.4188034188034198E-2</c:v>
                </c:pt>
                <c:pt idx="1">
                  <c:v>9.1463414634146201E-2</c:v>
                </c:pt>
              </c:numCache>
            </c:numRef>
          </c:val>
          <c:extLst>
            <c:ext xmlns:c16="http://schemas.microsoft.com/office/drawing/2014/chart" uri="{C3380CC4-5D6E-409C-BE32-E72D297353CC}">
              <c16:uniqueId val="{00000002-28C9-433F-ABC6-C48387B72838}"/>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5AA-4018-9366-A6C62A55D943}"/>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2018</c:v>
                </c:pt>
                <c:pt idx="1">
                  <c:v>2017*</c:v>
                </c:pt>
              </c:strCache>
            </c:strRef>
          </c:cat>
          <c:val>
            <c:numRef>
              <c:f>Sheet1!$E$2:$E$3</c:f>
              <c:numCache>
                <c:formatCode>0%</c:formatCode>
                <c:ptCount val="2"/>
                <c:pt idx="0">
                  <c:v>1.5384615384615399E-2</c:v>
                </c:pt>
                <c:pt idx="1">
                  <c:v>8.9939024390243899E-2</c:v>
                </c:pt>
              </c:numCache>
            </c:numRef>
          </c:val>
          <c:extLst>
            <c:ext xmlns:c16="http://schemas.microsoft.com/office/drawing/2014/chart" uri="{C3380CC4-5D6E-409C-BE32-E72D297353CC}">
              <c16:uniqueId val="{00000010-28C9-433F-ABC6-C48387B72838}"/>
            </c:ext>
          </c:extLst>
        </c:ser>
        <c:dLbls>
          <c:showLegendKey val="0"/>
          <c:showVal val="1"/>
          <c:showCatName val="0"/>
          <c:showSerName val="0"/>
          <c:showPercent val="0"/>
          <c:showBubbleSize val="0"/>
        </c:dLbls>
        <c:gapWidth val="50"/>
        <c:overlap val="100"/>
        <c:axId val="170180608"/>
        <c:axId val="170182144"/>
      </c:barChart>
      <c:catAx>
        <c:axId val="170180608"/>
        <c:scaling>
          <c:orientation val="maxMin"/>
        </c:scaling>
        <c:delete val="0"/>
        <c:axPos val="l"/>
        <c:numFmt formatCode="General" sourceLinked="1"/>
        <c:majorTickMark val="out"/>
        <c:minorTickMark val="none"/>
        <c:tickLblPos val="nextTo"/>
        <c:spPr>
          <a:ln w="4738">
            <a:solidFill>
              <a:schemeClr val="tx1"/>
            </a:solidFill>
            <a:prstDash val="solid"/>
          </a:ln>
        </c:spPr>
        <c:txPr>
          <a:bodyPr rot="0" vert="horz"/>
          <a:lstStyle/>
          <a:p>
            <a:pPr>
              <a:defRPr sz="1600"/>
            </a:pPr>
            <a:endParaRPr lang="en-US"/>
          </a:p>
        </c:txPr>
        <c:crossAx val="170182144"/>
        <c:crosses val="autoZero"/>
        <c:auto val="1"/>
        <c:lblAlgn val="ctr"/>
        <c:lblOffset val="100"/>
        <c:tickLblSkip val="1"/>
        <c:tickMarkSkip val="1"/>
        <c:noMultiLvlLbl val="0"/>
      </c:catAx>
      <c:valAx>
        <c:axId val="170182144"/>
        <c:scaling>
          <c:orientation val="minMax"/>
          <c:max val="1"/>
        </c:scaling>
        <c:delete val="0"/>
        <c:axPos val="b"/>
        <c:title>
          <c:tx>
            <c:rich>
              <a:bodyPr/>
              <a:lstStyle/>
              <a:p>
                <a:pPr>
                  <a:defRPr sz="1000"/>
                </a:pPr>
                <a:r>
                  <a:rPr lang="en-US" sz="1800" dirty="0"/>
                  <a:t>Percent of Respondents Rating (n=585)</a:t>
                </a:r>
              </a:p>
            </c:rich>
          </c:tx>
          <c:layout>
            <c:manualLayout>
              <c:xMode val="edge"/>
              <c:yMode val="edge"/>
              <c:x val="0.32743818211583597"/>
              <c:y val="0.75313632979599199"/>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sz="1000"/>
            </a:pPr>
            <a:endParaRPr lang="en-US"/>
          </a:p>
        </c:txPr>
        <c:crossAx val="170180608"/>
        <c:crosses val="max"/>
        <c:crossBetween val="between"/>
        <c:majorUnit val="0.2"/>
        <c:minorUnit val="0.04"/>
      </c:valAx>
      <c:spPr>
        <a:noFill/>
        <a:ln w="37905">
          <a:noFill/>
        </a:ln>
      </c:spPr>
    </c:plotArea>
    <c:legend>
      <c:legendPos val="b"/>
      <c:layout>
        <c:manualLayout>
          <c:xMode val="edge"/>
          <c:yMode val="edge"/>
          <c:x val="0.314343381883255"/>
          <c:y val="0.86427295191869102"/>
          <c:w val="0.347976739976469"/>
          <c:h val="5.5762184138747402E-2"/>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77008310249308E-3"/>
          <c:w val="0.865912762520196"/>
          <c:h val="0.76177285318559995"/>
        </c:manualLayout>
      </c:layout>
      <c:barChart>
        <c:barDir val="bar"/>
        <c:grouping val="stacked"/>
        <c:varyColors val="0"/>
        <c:ser>
          <c:idx val="3"/>
          <c:order val="0"/>
          <c:tx>
            <c:strRef>
              <c:f>Sheet1!$B$1</c:f>
              <c:strCache>
                <c:ptCount val="1"/>
                <c:pt idx="0">
                  <c:v>Excellent</c:v>
                </c:pt>
              </c:strCache>
            </c:strRef>
          </c:tx>
          <c:spPr>
            <a:solidFill>
              <a:schemeClr val="tx2"/>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4"/>
                <c:pt idx="0">
                  <c:v>2018</c:v>
                </c:pt>
                <c:pt idx="1">
                  <c:v>2017</c:v>
                </c:pt>
                <c:pt idx="2">
                  <c:v>2016</c:v>
                </c:pt>
                <c:pt idx="3">
                  <c:v>2015</c:v>
                </c:pt>
              </c:numCache>
            </c:numRef>
          </c:cat>
          <c:val>
            <c:numRef>
              <c:f>Sheet1!$B$2:$B$6</c:f>
              <c:numCache>
                <c:formatCode>0%</c:formatCode>
                <c:ptCount val="4"/>
                <c:pt idx="0">
                  <c:v>0.43788819875776402</c:v>
                </c:pt>
                <c:pt idx="1">
                  <c:v>0.46448087431694002</c:v>
                </c:pt>
                <c:pt idx="2">
                  <c:v>0.47955390334572501</c:v>
                </c:pt>
                <c:pt idx="3">
                  <c:v>0.605922551252847</c:v>
                </c:pt>
              </c:numCache>
            </c:numRef>
          </c:val>
          <c:extLst>
            <c:ext xmlns:c16="http://schemas.microsoft.com/office/drawing/2014/chart" uri="{C3380CC4-5D6E-409C-BE32-E72D297353CC}">
              <c16:uniqueId val="{00000000-B3B6-462F-A82A-48D51219CC40}"/>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4"/>
                <c:pt idx="0">
                  <c:v>2018</c:v>
                </c:pt>
                <c:pt idx="1">
                  <c:v>2017</c:v>
                </c:pt>
                <c:pt idx="2">
                  <c:v>2016</c:v>
                </c:pt>
                <c:pt idx="3">
                  <c:v>2015</c:v>
                </c:pt>
              </c:numCache>
            </c:numRef>
          </c:cat>
          <c:val>
            <c:numRef>
              <c:f>Sheet1!$C$2:$C$6</c:f>
              <c:numCache>
                <c:formatCode>0%</c:formatCode>
                <c:ptCount val="4"/>
                <c:pt idx="0">
                  <c:v>0.434782608695652</c:v>
                </c:pt>
                <c:pt idx="1">
                  <c:v>0.45355191256830601</c:v>
                </c:pt>
                <c:pt idx="2">
                  <c:v>0.43122676579925701</c:v>
                </c:pt>
                <c:pt idx="3">
                  <c:v>0.35990888382687902</c:v>
                </c:pt>
              </c:numCache>
            </c:numRef>
          </c:val>
          <c:extLst>
            <c:ext xmlns:c16="http://schemas.microsoft.com/office/drawing/2014/chart" uri="{C3380CC4-5D6E-409C-BE32-E72D297353CC}">
              <c16:uniqueId val="{00000001-B3B6-462F-A82A-48D51219CC40}"/>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dLbl>
              <c:idx val="3"/>
              <c:layout>
                <c:manualLayout>
                  <c:x val="2.5252525252525198E-3"/>
                  <c:y val="-2.9230230325145998E-3"/>
                </c:manualLayout>
              </c:layout>
              <c:spPr>
                <a:noFill/>
                <a:ln>
                  <a:noFill/>
                </a:ln>
                <a:effectLst/>
              </c:spPr>
              <c:txPr>
                <a:bodyPr wrap="square" lIns="38100" tIns="19050" rIns="38100" bIns="19050" anchor="ctr">
                  <a:no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4.8137576552930897E-2"/>
                      <c:h val="6.8396046203119495E-2"/>
                    </c:manualLayout>
                  </c15:layout>
                </c:ext>
                <c:ext xmlns:c16="http://schemas.microsoft.com/office/drawing/2014/chart" uri="{C3380CC4-5D6E-409C-BE32-E72D297353CC}">
                  <c16:uniqueId val="{00000000-84F8-4440-941D-D22E934256F7}"/>
                </c:ext>
              </c:extLst>
            </c:dLbl>
            <c:dLbl>
              <c:idx val="6"/>
              <c:delete val="1"/>
              <c:extLst>
                <c:ext xmlns:c15="http://schemas.microsoft.com/office/drawing/2012/chart" uri="{CE6537A1-D6FC-4f65-9D91-7224C49458BB}"/>
                <c:ext xmlns:c16="http://schemas.microsoft.com/office/drawing/2014/chart" uri="{C3380CC4-5D6E-409C-BE32-E72D297353CC}">
                  <c16:uniqueId val="{00000000-DBE8-484D-BC3D-A9726C2FC079}"/>
                </c:ext>
              </c:extLst>
            </c:dLbl>
            <c:dLbl>
              <c:idx val="9"/>
              <c:delete val="1"/>
              <c:extLst>
                <c:ext xmlns:c15="http://schemas.microsoft.com/office/drawing/2012/chart" uri="{CE6537A1-D6FC-4f65-9D91-7224C49458BB}"/>
                <c:ext xmlns:c16="http://schemas.microsoft.com/office/drawing/2014/chart" uri="{C3380CC4-5D6E-409C-BE32-E72D297353CC}">
                  <c16:uniqueId val="{00000001-DBE8-484D-BC3D-A9726C2FC079}"/>
                </c:ext>
              </c:extLst>
            </c:dLbl>
            <c:dLbl>
              <c:idx val="11"/>
              <c:delete val="1"/>
              <c:extLst>
                <c:ext xmlns:c15="http://schemas.microsoft.com/office/drawing/2012/chart" uri="{CE6537A1-D6FC-4f65-9D91-7224C49458BB}"/>
                <c:ext xmlns:c16="http://schemas.microsoft.com/office/drawing/2014/chart" uri="{C3380CC4-5D6E-409C-BE32-E72D297353CC}">
                  <c16:uniqueId val="{00000002-DBE8-484D-BC3D-A9726C2FC079}"/>
                </c:ext>
              </c:extLst>
            </c:dLbl>
            <c:dLbl>
              <c:idx val="15"/>
              <c:delete val="1"/>
              <c:extLst>
                <c:ext xmlns:c15="http://schemas.microsoft.com/office/drawing/2012/chart" uri="{CE6537A1-D6FC-4f65-9D91-7224C49458BB}"/>
                <c:ext xmlns:c16="http://schemas.microsoft.com/office/drawing/2014/chart" uri="{C3380CC4-5D6E-409C-BE32-E72D297353CC}">
                  <c16:uniqueId val="{00000003-DBE8-484D-BC3D-A9726C2FC079}"/>
                </c:ext>
              </c:extLst>
            </c:dLbl>
            <c:dLbl>
              <c:idx val="19"/>
              <c:delete val="1"/>
              <c:extLst>
                <c:ext xmlns:c15="http://schemas.microsoft.com/office/drawing/2012/chart" uri="{CE6537A1-D6FC-4f65-9D91-7224C49458BB}"/>
                <c:ext xmlns:c16="http://schemas.microsoft.com/office/drawing/2014/chart" uri="{C3380CC4-5D6E-409C-BE32-E72D297353CC}">
                  <c16:uniqueId val="{00000005-03E6-4BDB-A17D-F400FC9BFDE4}"/>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4"/>
                <c:pt idx="0">
                  <c:v>2018</c:v>
                </c:pt>
                <c:pt idx="1">
                  <c:v>2017</c:v>
                </c:pt>
                <c:pt idx="2">
                  <c:v>2016</c:v>
                </c:pt>
                <c:pt idx="3">
                  <c:v>2015</c:v>
                </c:pt>
              </c:numCache>
            </c:numRef>
          </c:cat>
          <c:val>
            <c:numRef>
              <c:f>Sheet1!$D$2:$D$6</c:f>
              <c:numCache>
                <c:formatCode>0%</c:formatCode>
                <c:ptCount val="4"/>
                <c:pt idx="0">
                  <c:v>0.102484472049689</c:v>
                </c:pt>
                <c:pt idx="1">
                  <c:v>7.3770491803278701E-2</c:v>
                </c:pt>
                <c:pt idx="2">
                  <c:v>7.8066914498141293E-2</c:v>
                </c:pt>
                <c:pt idx="3">
                  <c:v>2.50569476082005E-2</c:v>
                </c:pt>
              </c:numCache>
            </c:numRef>
          </c:val>
          <c:extLst>
            <c:ext xmlns:c16="http://schemas.microsoft.com/office/drawing/2014/chart" uri="{C3380CC4-5D6E-409C-BE32-E72D297353CC}">
              <c16:uniqueId val="{00000003-B3B6-462F-A82A-48D51219CC40}"/>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Lbl>
              <c:idx val="0"/>
              <c:layout>
                <c:manualLayout>
                  <c:x val="1.26262626262626E-2"/>
                  <c:y val="-2.9226778071653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3D-4FBC-91D0-8F5178BF5E35}"/>
                </c:ext>
              </c:extLst>
            </c:dLbl>
            <c:dLbl>
              <c:idx val="7"/>
              <c:layout>
                <c:manualLayout>
                  <c:x val="3.83141762452107E-3"/>
                  <c:y val="3.00112506308068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E8-484D-BC3D-A9726C2FC07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Sheet1!$A$2:$A$6</c:f>
              <c:numCache>
                <c:formatCode>General</c:formatCode>
                <c:ptCount val="4"/>
                <c:pt idx="0">
                  <c:v>2018</c:v>
                </c:pt>
                <c:pt idx="1">
                  <c:v>2017</c:v>
                </c:pt>
                <c:pt idx="2">
                  <c:v>2016</c:v>
                </c:pt>
                <c:pt idx="3">
                  <c:v>2015</c:v>
                </c:pt>
              </c:numCache>
            </c:numRef>
          </c:cat>
          <c:val>
            <c:numRef>
              <c:f>Sheet1!$E$2:$E$6</c:f>
              <c:numCache>
                <c:formatCode>0%</c:formatCode>
                <c:ptCount val="4"/>
                <c:pt idx="0">
                  <c:v>2.4844720496894401E-2</c:v>
                </c:pt>
                <c:pt idx="1">
                  <c:v>8.1967213114754103E-3</c:v>
                </c:pt>
                <c:pt idx="2">
                  <c:v>1.11524163568773E-2</c:v>
                </c:pt>
                <c:pt idx="3">
                  <c:v>9.1116173120728908E-3</c:v>
                </c:pt>
              </c:numCache>
            </c:numRef>
          </c:val>
          <c:extLst>
            <c:ext xmlns:c16="http://schemas.microsoft.com/office/drawing/2014/chart" uri="{C3380CC4-5D6E-409C-BE32-E72D297353CC}">
              <c16:uniqueId val="{00000004-B3B6-462F-A82A-48D51219CC40}"/>
            </c:ext>
          </c:extLst>
        </c:ser>
        <c:dLbls>
          <c:showLegendKey val="0"/>
          <c:showVal val="1"/>
          <c:showCatName val="0"/>
          <c:showSerName val="0"/>
          <c:showPercent val="0"/>
          <c:showBubbleSize val="0"/>
        </c:dLbls>
        <c:gapWidth val="50"/>
        <c:overlap val="100"/>
        <c:axId val="169957248"/>
        <c:axId val="169958784"/>
      </c:barChart>
      <c:catAx>
        <c:axId val="169957248"/>
        <c:scaling>
          <c:orientation val="maxMin"/>
        </c:scaling>
        <c:delete val="0"/>
        <c:axPos val="l"/>
        <c:numFmt formatCode="General" sourceLinked="1"/>
        <c:majorTickMark val="out"/>
        <c:minorTickMark val="none"/>
        <c:tickLblPos val="nextTo"/>
        <c:txPr>
          <a:bodyPr rot="0" vert="horz"/>
          <a:lstStyle/>
          <a:p>
            <a:pPr>
              <a:defRPr sz="1600"/>
            </a:pPr>
            <a:endParaRPr lang="en-US"/>
          </a:p>
        </c:txPr>
        <c:crossAx val="169958784"/>
        <c:crosses val="autoZero"/>
        <c:auto val="1"/>
        <c:lblAlgn val="ctr"/>
        <c:lblOffset val="100"/>
        <c:tickLblSkip val="1"/>
        <c:tickMarkSkip val="1"/>
        <c:noMultiLvlLbl val="0"/>
      </c:catAx>
      <c:valAx>
        <c:axId val="169958784"/>
        <c:scaling>
          <c:orientation val="minMax"/>
          <c:max val="1"/>
        </c:scaling>
        <c:delete val="0"/>
        <c:axPos val="b"/>
        <c:title>
          <c:tx>
            <c:rich>
              <a:bodyPr/>
              <a:lstStyle/>
              <a:p>
                <a:pPr>
                  <a:defRPr/>
                </a:pPr>
                <a:r>
                  <a:rPr lang="en-US" sz="1600" dirty="0"/>
                  <a:t>Percent of Respondents Rating (n=322)</a:t>
                </a:r>
              </a:p>
            </c:rich>
          </c:tx>
          <c:layout>
            <c:manualLayout>
              <c:xMode val="edge"/>
              <c:yMode val="edge"/>
              <c:x val="0.35644943529786"/>
              <c:y val="0.86103137684154696"/>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a:pPr>
            <a:endParaRPr lang="en-US"/>
          </a:p>
        </c:txPr>
        <c:crossAx val="169957248"/>
        <c:crosses val="max"/>
        <c:crossBetween val="between"/>
        <c:majorUnit val="0.2"/>
        <c:minorUnit val="0.04"/>
      </c:valAx>
    </c:plotArea>
    <c:legend>
      <c:legendPos val="b"/>
      <c:layout>
        <c:manualLayout>
          <c:xMode val="edge"/>
          <c:yMode val="edge"/>
          <c:x val="0.36241002545136403"/>
          <c:y val="0.93805253317155302"/>
          <c:w val="0.347976739976469"/>
          <c:h val="5.5864880527633498E-2"/>
        </c:manualLayout>
      </c:layout>
      <c:overlay val="0"/>
      <c:txPr>
        <a:bodyPr/>
        <a:lstStyle/>
        <a:p>
          <a:pPr>
            <a:defRPr sz="1600"/>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80112044817928E-3"/>
          <c:w val="0.865912762520196"/>
          <c:h val="0.75910364145658504"/>
        </c:manualLayout>
      </c:layout>
      <c:barChart>
        <c:barDir val="bar"/>
        <c:grouping val="stacked"/>
        <c:varyColors val="0"/>
        <c:ser>
          <c:idx val="3"/>
          <c:order val="0"/>
          <c:tx>
            <c:strRef>
              <c:f>Sheet1!$B$1</c:f>
              <c:strCache>
                <c:ptCount val="1"/>
                <c:pt idx="0">
                  <c:v>Excellent</c:v>
                </c:pt>
              </c:strCache>
            </c:strRef>
          </c:tx>
          <c:spPr>
            <a:solidFill>
              <a:schemeClr val="accent1"/>
            </a:solidFill>
            <a:ln w="18952">
              <a:noFill/>
              <a:prstDash val="solid"/>
            </a:ln>
          </c:spPr>
          <c:invertIfNegative val="0"/>
          <c:dLbls>
            <c:numFmt formatCode="0%" sourceLinked="0"/>
            <c:spPr>
              <a:noFill/>
              <a:ln w="37905">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4"/>
                <c:pt idx="0">
                  <c:v>2018</c:v>
                </c:pt>
                <c:pt idx="1">
                  <c:v>2017</c:v>
                </c:pt>
                <c:pt idx="2">
                  <c:v>2016</c:v>
                </c:pt>
                <c:pt idx="3">
                  <c:v>2015</c:v>
                </c:pt>
              </c:numCache>
            </c:numRef>
          </c:cat>
          <c:val>
            <c:numRef>
              <c:f>Sheet1!$B$2:$B$6</c:f>
              <c:numCache>
                <c:formatCode>0%</c:formatCode>
                <c:ptCount val="4"/>
                <c:pt idx="0">
                  <c:v>0.620423892100193</c:v>
                </c:pt>
                <c:pt idx="1">
                  <c:v>0.62410071942445999</c:v>
                </c:pt>
                <c:pt idx="2">
                  <c:v>0.52739726027397305</c:v>
                </c:pt>
                <c:pt idx="3">
                  <c:v>0.57105943152454797</c:v>
                </c:pt>
              </c:numCache>
            </c:numRef>
          </c:val>
          <c:extLst>
            <c:ext xmlns:c16="http://schemas.microsoft.com/office/drawing/2014/chart" uri="{C3380CC4-5D6E-409C-BE32-E72D297353CC}">
              <c16:uniqueId val="{00000000-6C72-4E75-A575-E557D68F3A13}"/>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4"/>
                <c:pt idx="0">
                  <c:v>2018</c:v>
                </c:pt>
                <c:pt idx="1">
                  <c:v>2017</c:v>
                </c:pt>
                <c:pt idx="2">
                  <c:v>2016</c:v>
                </c:pt>
                <c:pt idx="3">
                  <c:v>2015</c:v>
                </c:pt>
              </c:numCache>
            </c:numRef>
          </c:cat>
          <c:val>
            <c:numRef>
              <c:f>Sheet1!$C$2:$C$6</c:f>
              <c:numCache>
                <c:formatCode>0%</c:formatCode>
                <c:ptCount val="4"/>
                <c:pt idx="0">
                  <c:v>0.35645472061657002</c:v>
                </c:pt>
                <c:pt idx="1">
                  <c:v>0.34352517985611503</c:v>
                </c:pt>
                <c:pt idx="2">
                  <c:v>0.41552511415525101</c:v>
                </c:pt>
                <c:pt idx="3">
                  <c:v>0.39534883720930197</c:v>
                </c:pt>
              </c:numCache>
            </c:numRef>
          </c:val>
          <c:extLst>
            <c:ext xmlns:c16="http://schemas.microsoft.com/office/drawing/2014/chart" uri="{C3380CC4-5D6E-409C-BE32-E72D297353CC}">
              <c16:uniqueId val="{00000001-6C72-4E75-A575-E557D68F3A13}"/>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numFmt formatCode="0%" sourceLinked="0"/>
            <c:spPr>
              <a:noFill/>
              <a:ln>
                <a:noFill/>
              </a:ln>
              <a:effectLst/>
            </c:spPr>
            <c:txPr>
              <a:bodyPr wrap="square" lIns="38100" tIns="19050" rIns="38100" bIns="19050" anchor="ctr">
                <a:spAutoFit/>
              </a:bodyPr>
              <a:lstStyle/>
              <a:p>
                <a:pPr>
                  <a:defRPr sz="1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4"/>
                <c:pt idx="0">
                  <c:v>2018</c:v>
                </c:pt>
                <c:pt idx="1">
                  <c:v>2017</c:v>
                </c:pt>
                <c:pt idx="2">
                  <c:v>2016</c:v>
                </c:pt>
                <c:pt idx="3">
                  <c:v>2015</c:v>
                </c:pt>
              </c:numCache>
            </c:numRef>
          </c:cat>
          <c:val>
            <c:numRef>
              <c:f>Sheet1!$D$2:$D$6</c:f>
              <c:numCache>
                <c:formatCode>0%</c:formatCode>
                <c:ptCount val="4"/>
                <c:pt idx="0">
                  <c:v>1.9267822736030799E-2</c:v>
                </c:pt>
                <c:pt idx="1">
                  <c:v>2.8776978417266199E-2</c:v>
                </c:pt>
                <c:pt idx="2">
                  <c:v>4.5662100456621002E-2</c:v>
                </c:pt>
                <c:pt idx="3">
                  <c:v>3.1007751937984499E-2</c:v>
                </c:pt>
              </c:numCache>
            </c:numRef>
          </c:val>
          <c:extLst>
            <c:ext xmlns:c16="http://schemas.microsoft.com/office/drawing/2014/chart" uri="{C3380CC4-5D6E-409C-BE32-E72D297353CC}">
              <c16:uniqueId val="{00000003-6C72-4E75-A575-E557D68F3A13}"/>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elete val="1"/>
          </c:dLbls>
          <c:cat>
            <c:numRef>
              <c:f>Sheet1!$A$2:$A$6</c:f>
              <c:numCache>
                <c:formatCode>General</c:formatCode>
                <c:ptCount val="4"/>
                <c:pt idx="0">
                  <c:v>2018</c:v>
                </c:pt>
                <c:pt idx="1">
                  <c:v>2017</c:v>
                </c:pt>
                <c:pt idx="2">
                  <c:v>2016</c:v>
                </c:pt>
                <c:pt idx="3">
                  <c:v>2015</c:v>
                </c:pt>
              </c:numCache>
            </c:numRef>
          </c:cat>
          <c:val>
            <c:numRef>
              <c:f>Sheet1!$E$2:$E$6</c:f>
              <c:numCache>
                <c:formatCode>0%</c:formatCode>
                <c:ptCount val="4"/>
                <c:pt idx="0">
                  <c:v>3.85356454720617E-3</c:v>
                </c:pt>
                <c:pt idx="1">
                  <c:v>3.5971223021582701E-3</c:v>
                </c:pt>
                <c:pt idx="2">
                  <c:v>1.14155251141552E-2</c:v>
                </c:pt>
                <c:pt idx="3">
                  <c:v>2.58397932816537E-3</c:v>
                </c:pt>
              </c:numCache>
            </c:numRef>
          </c:val>
          <c:extLst>
            <c:ext xmlns:c16="http://schemas.microsoft.com/office/drawing/2014/chart" uri="{C3380CC4-5D6E-409C-BE32-E72D297353CC}">
              <c16:uniqueId val="{00000004-6C72-4E75-A575-E557D68F3A13}"/>
            </c:ext>
          </c:extLst>
        </c:ser>
        <c:ser>
          <c:idx val="4"/>
          <c:order val="4"/>
          <c:tx>
            <c:strRef>
              <c:f>Sheet1!$F$1</c:f>
              <c:strCache>
                <c:ptCount val="1"/>
                <c:pt idx="0">
                  <c:v>No Comment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4"/>
                <c:pt idx="0">
                  <c:v>2018</c:v>
                </c:pt>
                <c:pt idx="1">
                  <c:v>2017</c:v>
                </c:pt>
                <c:pt idx="2">
                  <c:v>2016</c:v>
                </c:pt>
                <c:pt idx="3">
                  <c:v>2015</c:v>
                </c:pt>
              </c:numCache>
            </c:numRef>
          </c:cat>
          <c:val>
            <c:numRef>
              <c:f>Sheet1!$F$2:$F$6</c:f>
              <c:numCache>
                <c:formatCode>0%</c:formatCode>
                <c:ptCount val="4"/>
                <c:pt idx="1">
                  <c:v>0.16265060240963899</c:v>
                </c:pt>
                <c:pt idx="2">
                  <c:v>0.198630136986301</c:v>
                </c:pt>
              </c:numCache>
            </c:numRef>
          </c:val>
          <c:extLst>
            <c:ext xmlns:c16="http://schemas.microsoft.com/office/drawing/2014/chart" uri="{C3380CC4-5D6E-409C-BE32-E72D297353CC}">
              <c16:uniqueId val="{00000000-4450-47F6-8C95-9874A6A8DA45}"/>
            </c:ext>
          </c:extLst>
        </c:ser>
        <c:dLbls>
          <c:showLegendKey val="0"/>
          <c:showVal val="1"/>
          <c:showCatName val="0"/>
          <c:showSerName val="0"/>
          <c:showPercent val="0"/>
          <c:showBubbleSize val="0"/>
        </c:dLbls>
        <c:gapWidth val="50"/>
        <c:overlap val="100"/>
        <c:axId val="170062592"/>
        <c:axId val="170064128"/>
      </c:barChart>
      <c:catAx>
        <c:axId val="170062592"/>
        <c:scaling>
          <c:orientation val="maxMin"/>
        </c:scaling>
        <c:delete val="0"/>
        <c:axPos val="l"/>
        <c:numFmt formatCode="General" sourceLinked="1"/>
        <c:majorTickMark val="out"/>
        <c:minorTickMark val="none"/>
        <c:tickLblPos val="nextTo"/>
        <c:spPr>
          <a:ln w="4738">
            <a:solidFill>
              <a:schemeClr val="tx1"/>
            </a:solidFill>
            <a:prstDash val="solid"/>
          </a:ln>
        </c:spPr>
        <c:txPr>
          <a:bodyPr rot="0" vert="horz"/>
          <a:lstStyle/>
          <a:p>
            <a:pPr>
              <a:defRPr sz="1600"/>
            </a:pPr>
            <a:endParaRPr lang="en-US"/>
          </a:p>
        </c:txPr>
        <c:crossAx val="170064128"/>
        <c:crosses val="autoZero"/>
        <c:auto val="1"/>
        <c:lblAlgn val="ctr"/>
        <c:lblOffset val="100"/>
        <c:tickLblSkip val="1"/>
        <c:tickMarkSkip val="1"/>
        <c:noMultiLvlLbl val="0"/>
      </c:catAx>
      <c:valAx>
        <c:axId val="170064128"/>
        <c:scaling>
          <c:orientation val="minMax"/>
          <c:max val="1"/>
        </c:scaling>
        <c:delete val="0"/>
        <c:axPos val="b"/>
        <c:title>
          <c:tx>
            <c:rich>
              <a:bodyPr/>
              <a:lstStyle/>
              <a:p>
                <a:pPr>
                  <a:defRPr sz="1000"/>
                </a:pPr>
                <a:r>
                  <a:rPr lang="en-US" sz="1400" dirty="0"/>
                  <a:t>Percent of Respondents Rating (n=519)</a:t>
                </a:r>
              </a:p>
            </c:rich>
          </c:tx>
          <c:layout>
            <c:manualLayout>
              <c:xMode val="edge"/>
              <c:yMode val="edge"/>
              <c:x val="0.34160273258770202"/>
              <c:y val="0.88077586748507097"/>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sz="1600"/>
            </a:pPr>
            <a:endParaRPr lang="en-US"/>
          </a:p>
        </c:txPr>
        <c:crossAx val="170062592"/>
        <c:crosses val="max"/>
        <c:crossBetween val="between"/>
        <c:majorUnit val="0.2"/>
        <c:minorUnit val="0.04"/>
      </c:valAx>
      <c:spPr>
        <a:noFill/>
        <a:ln w="37905">
          <a:noFill/>
        </a:ln>
      </c:spPr>
    </c:plotArea>
    <c:legend>
      <c:legendPos val="b"/>
      <c:layout>
        <c:manualLayout>
          <c:xMode val="edge"/>
          <c:yMode val="edge"/>
          <c:x val="0.30475910964472602"/>
          <c:y val="0.94457231002555397"/>
          <c:w val="0.37640851223632998"/>
          <c:h val="5.4469763493522297E-2"/>
        </c:manualLayout>
      </c:layout>
      <c:overlay val="0"/>
      <c:txPr>
        <a:bodyPr/>
        <a:lstStyle/>
        <a:p>
          <a:pPr>
            <a:defRPr sz="14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77008310249308E-3"/>
          <c:w val="0.865912762520196"/>
          <c:h val="0.76177285318559995"/>
        </c:manualLayout>
      </c:layout>
      <c:barChart>
        <c:barDir val="bar"/>
        <c:grouping val="stacked"/>
        <c:varyColors val="0"/>
        <c:ser>
          <c:idx val="3"/>
          <c:order val="0"/>
          <c:tx>
            <c:strRef>
              <c:f>Sheet1!$B$1</c:f>
              <c:strCache>
                <c:ptCount val="1"/>
                <c:pt idx="0">
                  <c:v>Excellent</c:v>
                </c:pt>
              </c:strCache>
            </c:strRef>
          </c:tx>
          <c:spPr>
            <a:solidFill>
              <a:schemeClr val="accent1"/>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2018</c:v>
                </c:pt>
                <c:pt idx="1">
                  <c:v>2017</c:v>
                </c:pt>
                <c:pt idx="2">
                  <c:v>2016</c:v>
                </c:pt>
                <c:pt idx="3">
                  <c:v>2015*</c:v>
                </c:pt>
              </c:strCache>
            </c:strRef>
          </c:cat>
          <c:val>
            <c:numRef>
              <c:f>Sheet1!$B$2:$B$6</c:f>
              <c:numCache>
                <c:formatCode>0%</c:formatCode>
                <c:ptCount val="4"/>
                <c:pt idx="0">
                  <c:v>0.46964856230031898</c:v>
                </c:pt>
                <c:pt idx="1">
                  <c:v>0.427350427350427</c:v>
                </c:pt>
                <c:pt idx="2">
                  <c:v>0.60248447204968902</c:v>
                </c:pt>
                <c:pt idx="3">
                  <c:v>0.56643356643356602</c:v>
                </c:pt>
              </c:numCache>
            </c:numRef>
          </c:val>
          <c:extLst>
            <c:ext xmlns:c16="http://schemas.microsoft.com/office/drawing/2014/chart" uri="{C3380CC4-5D6E-409C-BE32-E72D297353CC}">
              <c16:uniqueId val="{00000000-96A3-4ACC-8B93-591C1008EBED}"/>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2018</c:v>
                </c:pt>
                <c:pt idx="1">
                  <c:v>2017</c:v>
                </c:pt>
                <c:pt idx="2">
                  <c:v>2016</c:v>
                </c:pt>
                <c:pt idx="3">
                  <c:v>2015*</c:v>
                </c:pt>
              </c:strCache>
            </c:strRef>
          </c:cat>
          <c:val>
            <c:numRef>
              <c:f>Sheet1!$C$2:$C$6</c:f>
              <c:numCache>
                <c:formatCode>0%</c:formatCode>
                <c:ptCount val="4"/>
                <c:pt idx="0">
                  <c:v>0.297124600638978</c:v>
                </c:pt>
                <c:pt idx="1">
                  <c:v>0.381766381766382</c:v>
                </c:pt>
                <c:pt idx="2">
                  <c:v>0.329192546583851</c:v>
                </c:pt>
                <c:pt idx="3">
                  <c:v>0.32517482517482499</c:v>
                </c:pt>
              </c:numCache>
            </c:numRef>
          </c:val>
          <c:extLst>
            <c:ext xmlns:c16="http://schemas.microsoft.com/office/drawing/2014/chart" uri="{C3380CC4-5D6E-409C-BE32-E72D297353CC}">
              <c16:uniqueId val="{00000001-96A3-4ACC-8B93-591C1008EBED}"/>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Sheet1!$D$2:$D$6</c:f>
              <c:numCache>
                <c:formatCode>0%</c:formatCode>
                <c:ptCount val="4"/>
                <c:pt idx="0">
                  <c:v>0.143769968051118</c:v>
                </c:pt>
                <c:pt idx="1">
                  <c:v>0.13960113960114001</c:v>
                </c:pt>
                <c:pt idx="2">
                  <c:v>4.0372670807453402E-2</c:v>
                </c:pt>
                <c:pt idx="3">
                  <c:v>9.0909090909090898E-2</c:v>
                </c:pt>
              </c:numCache>
            </c:numRef>
          </c:val>
          <c:extLst>
            <c:ext xmlns:c16="http://schemas.microsoft.com/office/drawing/2014/chart" uri="{C3380CC4-5D6E-409C-BE32-E72D297353CC}">
              <c16:uniqueId val="{00000004-96A3-4ACC-8B93-591C1008EBED}"/>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A2-41ED-A7FE-CA17CC6B207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E7-41FF-BDA6-B8A54534708E}"/>
                </c:ext>
              </c:extLst>
            </c:dLbl>
            <c:dLbl>
              <c:idx val="2"/>
              <c:layout>
                <c:manualLayout>
                  <c:x val="7.0709010944783003E-3"/>
                  <c:y val="8.57399951515662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E7-41FF-BDA6-B8A54534708E}"/>
                </c:ext>
              </c:extLst>
            </c:dLbl>
            <c:dLbl>
              <c:idx val="3"/>
              <c:layout>
                <c:manualLayout>
                  <c:x val="1.21215447333916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A3-4ACC-8B93-591C1008EBED}"/>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Sheet1!$E$2:$E$6</c:f>
              <c:numCache>
                <c:formatCode>0%</c:formatCode>
                <c:ptCount val="4"/>
                <c:pt idx="0">
                  <c:v>8.9456869009584702E-2</c:v>
                </c:pt>
                <c:pt idx="1">
                  <c:v>5.1282051282051301E-2</c:v>
                </c:pt>
                <c:pt idx="2">
                  <c:v>2.7950310559006201E-2</c:v>
                </c:pt>
                <c:pt idx="3">
                  <c:v>1.7482517482517501E-2</c:v>
                </c:pt>
              </c:numCache>
            </c:numRef>
          </c:val>
          <c:extLst>
            <c:ext xmlns:c16="http://schemas.microsoft.com/office/drawing/2014/chart" uri="{C3380CC4-5D6E-409C-BE32-E72D297353CC}">
              <c16:uniqueId val="{00000006-96A3-4ACC-8B93-591C1008EBED}"/>
            </c:ext>
          </c:extLst>
        </c:ser>
        <c:ser>
          <c:idx val="4"/>
          <c:order val="4"/>
          <c:tx>
            <c:strRef>
              <c:f>Sheet1!$F$1</c:f>
              <c:strCache>
                <c:ptCount val="1"/>
                <c:pt idx="0">
                  <c:v>No Comment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Sheet1!$F$2:$F$6</c:f>
              <c:numCache>
                <c:formatCode>0%</c:formatCode>
                <c:ptCount val="4"/>
                <c:pt idx="0">
                  <c:v>0.47746243739565902</c:v>
                </c:pt>
                <c:pt idx="1">
                  <c:v>0.47138554216867501</c:v>
                </c:pt>
                <c:pt idx="2">
                  <c:v>0.63043478260869601</c:v>
                </c:pt>
              </c:numCache>
            </c:numRef>
          </c:val>
          <c:extLst>
            <c:ext xmlns:c16="http://schemas.microsoft.com/office/drawing/2014/chart" uri="{C3380CC4-5D6E-409C-BE32-E72D297353CC}">
              <c16:uniqueId val="{00000000-4455-4037-992A-1A0EED3C5939}"/>
            </c:ext>
          </c:extLst>
        </c:ser>
        <c:dLbls>
          <c:showLegendKey val="0"/>
          <c:showVal val="1"/>
          <c:showCatName val="0"/>
          <c:showSerName val="0"/>
          <c:showPercent val="0"/>
          <c:showBubbleSize val="0"/>
        </c:dLbls>
        <c:gapWidth val="50"/>
        <c:overlap val="100"/>
        <c:axId val="172296064"/>
        <c:axId val="172311296"/>
      </c:barChart>
      <c:catAx>
        <c:axId val="172296064"/>
        <c:scaling>
          <c:orientation val="maxMin"/>
        </c:scaling>
        <c:delete val="0"/>
        <c:axPos val="l"/>
        <c:numFmt formatCode="General" sourceLinked="1"/>
        <c:majorTickMark val="out"/>
        <c:minorTickMark val="none"/>
        <c:tickLblPos val="nextTo"/>
        <c:spPr>
          <a:ln w="4738">
            <a:solidFill>
              <a:schemeClr val="tx1"/>
            </a:solidFill>
            <a:prstDash val="solid"/>
          </a:ln>
        </c:spPr>
        <c:txPr>
          <a:bodyPr rot="0" vert="horz"/>
          <a:lstStyle/>
          <a:p>
            <a:pPr>
              <a:defRPr sz="1600"/>
            </a:pPr>
            <a:endParaRPr lang="en-US"/>
          </a:p>
        </c:txPr>
        <c:crossAx val="172311296"/>
        <c:crosses val="autoZero"/>
        <c:auto val="1"/>
        <c:lblAlgn val="ctr"/>
        <c:lblOffset val="100"/>
        <c:tickLblSkip val="1"/>
        <c:tickMarkSkip val="1"/>
        <c:noMultiLvlLbl val="0"/>
      </c:catAx>
      <c:valAx>
        <c:axId val="172311296"/>
        <c:scaling>
          <c:orientation val="minMax"/>
          <c:max val="1"/>
        </c:scaling>
        <c:delete val="0"/>
        <c:axPos val="b"/>
        <c:title>
          <c:tx>
            <c:rich>
              <a:bodyPr/>
              <a:lstStyle/>
              <a:p>
                <a:pPr>
                  <a:defRPr sz="1000"/>
                </a:pPr>
                <a:r>
                  <a:rPr lang="en-US" sz="1600" dirty="0"/>
                  <a:t>Percent of Respondents Rating (n=313)</a:t>
                </a:r>
              </a:p>
            </c:rich>
          </c:tx>
          <c:layout>
            <c:manualLayout>
              <c:xMode val="edge"/>
              <c:yMode val="edge"/>
              <c:x val="0.31300548690789598"/>
              <c:y val="0.83945733873483097"/>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sz="1600"/>
            </a:pPr>
            <a:endParaRPr lang="en-US"/>
          </a:p>
        </c:txPr>
        <c:crossAx val="172296064"/>
        <c:crosses val="max"/>
        <c:crossBetween val="between"/>
        <c:majorUnit val="0.2"/>
        <c:minorUnit val="0.04"/>
      </c:valAx>
      <c:spPr>
        <a:noFill/>
        <a:ln w="37905">
          <a:noFill/>
        </a:ln>
      </c:spPr>
    </c:plotArea>
    <c:legend>
      <c:legendPos val="b"/>
      <c:layout>
        <c:manualLayout>
          <c:xMode val="edge"/>
          <c:yMode val="edge"/>
          <c:x val="0.25958598243569098"/>
          <c:y val="0.89240052541977799"/>
          <c:w val="0.43373615199017201"/>
          <c:h val="6.0087798278281701E-2"/>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77008310249308E-3"/>
          <c:w val="0.865912762520196"/>
          <c:h val="0.55893309482359299"/>
        </c:manualLayout>
      </c:layout>
      <c:barChart>
        <c:barDir val="bar"/>
        <c:grouping val="stacked"/>
        <c:varyColors val="0"/>
        <c:ser>
          <c:idx val="3"/>
          <c:order val="0"/>
          <c:tx>
            <c:strRef>
              <c:f>Sheet1!$B$1</c:f>
              <c:strCache>
                <c:ptCount val="1"/>
                <c:pt idx="0">
                  <c:v>Excellent</c:v>
                </c:pt>
              </c:strCache>
            </c:strRef>
          </c:tx>
          <c:spPr>
            <a:solidFill>
              <a:schemeClr val="accent1"/>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2018</c:v>
                </c:pt>
                <c:pt idx="1">
                  <c:v>2017</c:v>
                </c:pt>
                <c:pt idx="2">
                  <c:v>2016</c:v>
                </c:pt>
                <c:pt idx="3">
                  <c:v>2015*</c:v>
                </c:pt>
              </c:strCache>
            </c:strRef>
          </c:cat>
          <c:val>
            <c:numRef>
              <c:f>Sheet1!$B$2:$B$6</c:f>
              <c:numCache>
                <c:formatCode>0%</c:formatCode>
                <c:ptCount val="4"/>
                <c:pt idx="0">
                  <c:v>0.4765625</c:v>
                </c:pt>
                <c:pt idx="1">
                  <c:v>0.486033519553073</c:v>
                </c:pt>
                <c:pt idx="2">
                  <c:v>0.352112676056338</c:v>
                </c:pt>
                <c:pt idx="3">
                  <c:v>0.41509433962264197</c:v>
                </c:pt>
              </c:numCache>
            </c:numRef>
          </c:val>
          <c:extLst>
            <c:ext xmlns:c16="http://schemas.microsoft.com/office/drawing/2014/chart" uri="{C3380CC4-5D6E-409C-BE32-E72D297353CC}">
              <c16:uniqueId val="{00000000-AD50-46EA-B9FB-C706DC548437}"/>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2018</c:v>
                </c:pt>
                <c:pt idx="1">
                  <c:v>2017</c:v>
                </c:pt>
                <c:pt idx="2">
                  <c:v>2016</c:v>
                </c:pt>
                <c:pt idx="3">
                  <c:v>2015*</c:v>
                </c:pt>
              </c:strCache>
            </c:strRef>
          </c:cat>
          <c:val>
            <c:numRef>
              <c:f>Sheet1!$C$2:$C$6</c:f>
              <c:numCache>
                <c:formatCode>0%</c:formatCode>
                <c:ptCount val="4"/>
                <c:pt idx="0">
                  <c:v>0.44270833333333298</c:v>
                </c:pt>
                <c:pt idx="1">
                  <c:v>0.42178770949720701</c:v>
                </c:pt>
                <c:pt idx="2">
                  <c:v>0.46830985915493001</c:v>
                </c:pt>
                <c:pt idx="3">
                  <c:v>0.429245283018868</c:v>
                </c:pt>
              </c:numCache>
            </c:numRef>
          </c:val>
          <c:extLst>
            <c:ext xmlns:c16="http://schemas.microsoft.com/office/drawing/2014/chart" uri="{C3380CC4-5D6E-409C-BE32-E72D297353CC}">
              <c16:uniqueId val="{00000001-AD50-46EA-B9FB-C706DC548437}"/>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Sheet1!$D$2:$D$6</c:f>
              <c:numCache>
                <c:formatCode>0%</c:formatCode>
                <c:ptCount val="4"/>
                <c:pt idx="0">
                  <c:v>6.5104166666666699E-2</c:v>
                </c:pt>
                <c:pt idx="1">
                  <c:v>7.5418994413407797E-2</c:v>
                </c:pt>
                <c:pt idx="2">
                  <c:v>0.154929577464789</c:v>
                </c:pt>
                <c:pt idx="3">
                  <c:v>0.13679245283018901</c:v>
                </c:pt>
              </c:numCache>
            </c:numRef>
          </c:val>
          <c:extLst>
            <c:ext xmlns:c16="http://schemas.microsoft.com/office/drawing/2014/chart" uri="{C3380CC4-5D6E-409C-BE32-E72D297353CC}">
              <c16:uniqueId val="{00000005-AD50-46EA-B9FB-C706DC548437}"/>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Lbl>
              <c:idx val="0"/>
              <c:layout>
                <c:manualLayout>
                  <c:x val="6.8588036950203999E-3"/>
                  <c:y val="5.1980101665294201E-18"/>
                </c:manualLayout>
              </c:layout>
              <c:spPr>
                <a:noFill/>
                <a:ln>
                  <a:noFill/>
                </a:ln>
                <a:effectLst/>
              </c:spPr>
              <c:txPr>
                <a:bodyPr wrap="square" lIns="38100" tIns="19050" rIns="38100" bIns="19050" anchor="ctr">
                  <a:no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4.3234920430161902E-2"/>
                      <c:h val="6.6686515332201102E-2"/>
                    </c:manualLayout>
                  </c15:layout>
                </c:ext>
                <c:ext xmlns:c16="http://schemas.microsoft.com/office/drawing/2014/chart" uri="{C3380CC4-5D6E-409C-BE32-E72D297353CC}">
                  <c16:uniqueId val="{00000000-892C-4793-B82C-C118E13CB934}"/>
                </c:ext>
              </c:extLst>
            </c:dLbl>
            <c:dLbl>
              <c:idx val="1"/>
              <c:layout>
                <c:manualLayout>
                  <c:x val="8.8184618935976608E-3"/>
                  <c:y val="-2.2682488208231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2C-4793-B82C-C118E13CB934}"/>
                </c:ext>
              </c:extLst>
            </c:dLbl>
            <c:dLbl>
              <c:idx val="2"/>
              <c:layout>
                <c:manualLayout>
                  <c:x val="5.8789745957316302E-3"/>
                  <c:y val="-6.80474646246949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2C-4793-B82C-C118E13CB934}"/>
                </c:ext>
              </c:extLst>
            </c:dLbl>
            <c:dLbl>
              <c:idx val="3"/>
              <c:layout>
                <c:manualLayout>
                  <c:x val="5.87897459573176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2C-4793-B82C-C118E13CB934}"/>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Sheet1!$E$2:$E$6</c:f>
              <c:numCache>
                <c:formatCode>0%</c:formatCode>
                <c:ptCount val="4"/>
                <c:pt idx="0">
                  <c:v>1.5625E-2</c:v>
                </c:pt>
                <c:pt idx="1">
                  <c:v>1.67597765363128E-2</c:v>
                </c:pt>
                <c:pt idx="2">
                  <c:v>2.4647887323943699E-2</c:v>
                </c:pt>
                <c:pt idx="3">
                  <c:v>1.88679245283019E-2</c:v>
                </c:pt>
              </c:numCache>
            </c:numRef>
          </c:val>
          <c:extLst>
            <c:ext xmlns:c16="http://schemas.microsoft.com/office/drawing/2014/chart" uri="{C3380CC4-5D6E-409C-BE32-E72D297353CC}">
              <c16:uniqueId val="{00000006-AD50-46EA-B9FB-C706DC548437}"/>
            </c:ext>
          </c:extLst>
        </c:ser>
        <c:dLbls>
          <c:showLegendKey val="0"/>
          <c:showVal val="1"/>
          <c:showCatName val="0"/>
          <c:showSerName val="0"/>
          <c:showPercent val="0"/>
          <c:showBubbleSize val="0"/>
        </c:dLbls>
        <c:gapWidth val="50"/>
        <c:overlap val="100"/>
        <c:axId val="172419712"/>
        <c:axId val="172687744"/>
      </c:barChart>
      <c:catAx>
        <c:axId val="172419712"/>
        <c:scaling>
          <c:orientation val="maxMin"/>
        </c:scaling>
        <c:delete val="0"/>
        <c:axPos val="l"/>
        <c:numFmt formatCode="General" sourceLinked="1"/>
        <c:majorTickMark val="out"/>
        <c:minorTickMark val="none"/>
        <c:tickLblPos val="nextTo"/>
        <c:spPr>
          <a:ln w="4738">
            <a:solidFill>
              <a:schemeClr val="tx1"/>
            </a:solidFill>
            <a:prstDash val="solid"/>
          </a:ln>
        </c:spPr>
        <c:txPr>
          <a:bodyPr rot="0" vert="horz"/>
          <a:lstStyle/>
          <a:p>
            <a:pPr>
              <a:defRPr sz="1600"/>
            </a:pPr>
            <a:endParaRPr lang="en-US"/>
          </a:p>
        </c:txPr>
        <c:crossAx val="172687744"/>
        <c:crosses val="autoZero"/>
        <c:auto val="1"/>
        <c:lblAlgn val="ctr"/>
        <c:lblOffset val="100"/>
        <c:tickLblSkip val="1"/>
        <c:tickMarkSkip val="1"/>
        <c:noMultiLvlLbl val="0"/>
      </c:catAx>
      <c:valAx>
        <c:axId val="172687744"/>
        <c:scaling>
          <c:orientation val="minMax"/>
          <c:max val="1"/>
        </c:scaling>
        <c:delete val="0"/>
        <c:axPos val="b"/>
        <c:title>
          <c:tx>
            <c:rich>
              <a:bodyPr/>
              <a:lstStyle/>
              <a:p>
                <a:pPr>
                  <a:defRPr sz="1000"/>
                </a:pPr>
                <a:r>
                  <a:rPr lang="en-US" sz="1800" dirty="0"/>
                  <a:t>Percent of Respondents</a:t>
                </a:r>
                <a:r>
                  <a:rPr lang="en-US" sz="1800" baseline="0" dirty="0"/>
                  <a:t> Rating</a:t>
                </a:r>
                <a:r>
                  <a:rPr lang="en-US" sz="1800" dirty="0"/>
                  <a:t> (n=384)</a:t>
                </a:r>
              </a:p>
            </c:rich>
          </c:tx>
          <c:layout>
            <c:manualLayout>
              <c:xMode val="edge"/>
              <c:yMode val="edge"/>
              <c:x val="0.34524015996982998"/>
              <c:y val="0.69923217098381096"/>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sz="1600"/>
            </a:pPr>
            <a:endParaRPr lang="en-US"/>
          </a:p>
        </c:txPr>
        <c:crossAx val="172419712"/>
        <c:crosses val="max"/>
        <c:crossBetween val="between"/>
        <c:majorUnit val="0.2"/>
        <c:minorUnit val="0.04"/>
      </c:valAx>
      <c:spPr>
        <a:noFill/>
        <a:ln w="37905">
          <a:noFill/>
        </a:ln>
      </c:spPr>
    </c:plotArea>
    <c:legend>
      <c:legendPos val="b"/>
      <c:layout>
        <c:manualLayout>
          <c:xMode val="edge"/>
          <c:yMode val="edge"/>
          <c:x val="0.34375475448568799"/>
          <c:y val="0.78306664740143495"/>
          <c:w val="0.347976739976469"/>
          <c:h val="0.115026242818258"/>
        </c:manualLayout>
      </c:layout>
      <c:overlay val="0"/>
      <c:txPr>
        <a:bodyPr/>
        <a:lstStyle/>
        <a:p>
          <a:pPr>
            <a:defRPr sz="14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2233009708801"/>
          <c:y val="2.9069767441860599E-3"/>
          <c:w val="0.84142394822006406"/>
          <c:h val="0.750000000000002"/>
        </c:manualLayout>
      </c:layout>
      <c:barChart>
        <c:barDir val="bar"/>
        <c:grouping val="stacked"/>
        <c:varyColors val="0"/>
        <c:ser>
          <c:idx val="3"/>
          <c:order val="0"/>
          <c:tx>
            <c:strRef>
              <c:f>Sheet1!$B$1</c:f>
              <c:strCache>
                <c:ptCount val="1"/>
                <c:pt idx="0">
                  <c:v>Excellent</c:v>
                </c:pt>
              </c:strCache>
            </c:strRef>
          </c:tx>
          <c:spPr>
            <a:solidFill>
              <a:schemeClr val="accent1"/>
            </a:solidFill>
            <a:ln w="19014">
              <a:noFill/>
              <a:prstDash val="solid"/>
            </a:ln>
          </c:spPr>
          <c:invertIfNegative val="0"/>
          <c:dLbls>
            <c:numFmt formatCode="0%" sourceLinked="0"/>
            <c:spPr>
              <a:noFill/>
              <a:ln w="38028">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3"/>
                <c:pt idx="0">
                  <c:v>2018</c:v>
                </c:pt>
                <c:pt idx="1">
                  <c:v>2017</c:v>
                </c:pt>
                <c:pt idx="2">
                  <c:v>2016</c:v>
                </c:pt>
              </c:numCache>
            </c:numRef>
          </c:cat>
          <c:val>
            <c:numRef>
              <c:f>Sheet1!$B$2:$B$5</c:f>
              <c:numCache>
                <c:formatCode>0%</c:formatCode>
                <c:ptCount val="3"/>
                <c:pt idx="0">
                  <c:v>0.42584745762711901</c:v>
                </c:pt>
                <c:pt idx="1">
                  <c:v>0.44646464646464701</c:v>
                </c:pt>
                <c:pt idx="2">
                  <c:v>0.40329218106995901</c:v>
                </c:pt>
              </c:numCache>
            </c:numRef>
          </c:val>
          <c:extLst>
            <c:ext xmlns:c16="http://schemas.microsoft.com/office/drawing/2014/chart" uri="{C3380CC4-5D6E-409C-BE32-E72D297353CC}">
              <c16:uniqueId val="{00000000-0DE5-4D2D-8067-D656405D91CC}"/>
            </c:ext>
          </c:extLst>
        </c:ser>
        <c:ser>
          <c:idx val="0"/>
          <c:order val="1"/>
          <c:tx>
            <c:strRef>
              <c:f>Sheet1!$C$1</c:f>
              <c:strCache>
                <c:ptCount val="1"/>
                <c:pt idx="0">
                  <c:v>Good</c:v>
                </c:pt>
              </c:strCache>
            </c:strRef>
          </c:tx>
          <c:spPr>
            <a:solidFill>
              <a:schemeClr val="accent2"/>
            </a:solidFill>
            <a:ln w="19014">
              <a:noFill/>
              <a:prstDash val="solid"/>
            </a:ln>
          </c:spPr>
          <c:invertIfNegative val="0"/>
          <c:dLbls>
            <c:numFmt formatCode="0%" sourceLinked="0"/>
            <c:spPr>
              <a:noFill/>
              <a:ln w="38028">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3"/>
                <c:pt idx="0">
                  <c:v>2018</c:v>
                </c:pt>
                <c:pt idx="1">
                  <c:v>2017</c:v>
                </c:pt>
                <c:pt idx="2">
                  <c:v>2016</c:v>
                </c:pt>
              </c:numCache>
            </c:numRef>
          </c:cat>
          <c:val>
            <c:numRef>
              <c:f>Sheet1!$C$2:$C$5</c:f>
              <c:numCache>
                <c:formatCode>0%</c:formatCode>
                <c:ptCount val="3"/>
                <c:pt idx="0">
                  <c:v>0.5</c:v>
                </c:pt>
                <c:pt idx="1">
                  <c:v>0.46868686868686898</c:v>
                </c:pt>
                <c:pt idx="2">
                  <c:v>0.51851851851851904</c:v>
                </c:pt>
              </c:numCache>
            </c:numRef>
          </c:val>
          <c:extLst>
            <c:ext xmlns:c16="http://schemas.microsoft.com/office/drawing/2014/chart" uri="{C3380CC4-5D6E-409C-BE32-E72D297353CC}">
              <c16:uniqueId val="{00000001-0DE5-4D2D-8067-D656405D91CC}"/>
            </c:ext>
          </c:extLst>
        </c:ser>
        <c:ser>
          <c:idx val="1"/>
          <c:order val="2"/>
          <c:tx>
            <c:strRef>
              <c:f>Sheet1!$D$1</c:f>
              <c:strCache>
                <c:ptCount val="1"/>
                <c:pt idx="0">
                  <c:v>Fair</c:v>
                </c:pt>
              </c:strCache>
            </c:strRef>
          </c:tx>
          <c:spPr>
            <a:solidFill>
              <a:schemeClr val="accent2">
                <a:lumMod val="60000"/>
                <a:lumOff val="40000"/>
              </a:schemeClr>
            </a:solidFill>
            <a:ln w="19014">
              <a:noFill/>
              <a:prstDash val="solid"/>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Sheet1!$A$2:$A$5</c:f>
              <c:numCache>
                <c:formatCode>General</c:formatCode>
                <c:ptCount val="3"/>
                <c:pt idx="0">
                  <c:v>2018</c:v>
                </c:pt>
                <c:pt idx="1">
                  <c:v>2017</c:v>
                </c:pt>
                <c:pt idx="2">
                  <c:v>2016</c:v>
                </c:pt>
              </c:numCache>
            </c:numRef>
          </c:cat>
          <c:val>
            <c:numRef>
              <c:f>Sheet1!$D$2:$D$5</c:f>
              <c:numCache>
                <c:formatCode>0%</c:formatCode>
                <c:ptCount val="3"/>
                <c:pt idx="0">
                  <c:v>6.7796610169491497E-2</c:v>
                </c:pt>
                <c:pt idx="1">
                  <c:v>7.4747474747474701E-2</c:v>
                </c:pt>
                <c:pt idx="2">
                  <c:v>7.6131687242798396E-2</c:v>
                </c:pt>
              </c:numCache>
            </c:numRef>
          </c:val>
          <c:extLst>
            <c:ext xmlns:c16="http://schemas.microsoft.com/office/drawing/2014/chart" uri="{C3380CC4-5D6E-409C-BE32-E72D297353CC}">
              <c16:uniqueId val="{00000005-0DE5-4D2D-8067-D656405D91CC}"/>
            </c:ext>
          </c:extLst>
        </c:ser>
        <c:ser>
          <c:idx val="2"/>
          <c:order val="3"/>
          <c:tx>
            <c:strRef>
              <c:f>Sheet1!$E$1</c:f>
              <c:strCache>
                <c:ptCount val="1"/>
                <c:pt idx="0">
                  <c:v>Poor</c:v>
                </c:pt>
              </c:strCache>
            </c:strRef>
          </c:tx>
          <c:spPr>
            <a:solidFill>
              <a:schemeClr val="accent2">
                <a:lumMod val="20000"/>
                <a:lumOff val="80000"/>
              </a:schemeClr>
            </a:solidFill>
            <a:ln w="19014">
              <a:noFill/>
              <a:prstDash val="solid"/>
            </a:ln>
          </c:spPr>
          <c:invertIfNegative val="0"/>
          <c:dLbls>
            <c:delete val="1"/>
          </c:dLbls>
          <c:cat>
            <c:numRef>
              <c:f>Sheet1!$A$2:$A$5</c:f>
              <c:numCache>
                <c:formatCode>General</c:formatCode>
                <c:ptCount val="3"/>
                <c:pt idx="0">
                  <c:v>2018</c:v>
                </c:pt>
                <c:pt idx="1">
                  <c:v>2017</c:v>
                </c:pt>
                <c:pt idx="2">
                  <c:v>2016</c:v>
                </c:pt>
              </c:numCache>
            </c:numRef>
          </c:cat>
          <c:val>
            <c:numRef>
              <c:f>Sheet1!$E$2:$E$5</c:f>
              <c:numCache>
                <c:formatCode>0%</c:formatCode>
                <c:ptCount val="3"/>
                <c:pt idx="0">
                  <c:v>6.3559322033898301E-3</c:v>
                </c:pt>
                <c:pt idx="1">
                  <c:v>1.01010101010101E-2</c:v>
                </c:pt>
                <c:pt idx="2">
                  <c:v>2.05761316872428E-3</c:v>
                </c:pt>
              </c:numCache>
            </c:numRef>
          </c:val>
          <c:extLst>
            <c:ext xmlns:c16="http://schemas.microsoft.com/office/drawing/2014/chart" uri="{C3380CC4-5D6E-409C-BE32-E72D297353CC}">
              <c16:uniqueId val="{00000006-0DE5-4D2D-8067-D656405D91CC}"/>
            </c:ext>
          </c:extLst>
        </c:ser>
        <c:dLbls>
          <c:showLegendKey val="0"/>
          <c:showVal val="1"/>
          <c:showCatName val="0"/>
          <c:showSerName val="0"/>
          <c:showPercent val="0"/>
          <c:showBubbleSize val="0"/>
        </c:dLbls>
        <c:gapWidth val="50"/>
        <c:overlap val="100"/>
        <c:axId val="172737280"/>
        <c:axId val="172738816"/>
      </c:barChart>
      <c:catAx>
        <c:axId val="172737280"/>
        <c:scaling>
          <c:orientation val="maxMin"/>
        </c:scaling>
        <c:delete val="0"/>
        <c:axPos val="l"/>
        <c:numFmt formatCode="General" sourceLinked="1"/>
        <c:majorTickMark val="out"/>
        <c:minorTickMark val="none"/>
        <c:tickLblPos val="nextTo"/>
        <c:spPr>
          <a:ln w="4754">
            <a:solidFill>
              <a:schemeClr val="tx1"/>
            </a:solidFill>
            <a:prstDash val="solid"/>
          </a:ln>
        </c:spPr>
        <c:txPr>
          <a:bodyPr rot="0" vert="horz"/>
          <a:lstStyle/>
          <a:p>
            <a:pPr>
              <a:defRPr sz="1600"/>
            </a:pPr>
            <a:endParaRPr lang="en-US"/>
          </a:p>
        </c:txPr>
        <c:crossAx val="172738816"/>
        <c:crosses val="autoZero"/>
        <c:auto val="1"/>
        <c:lblAlgn val="ctr"/>
        <c:lblOffset val="100"/>
        <c:tickLblSkip val="1"/>
        <c:tickMarkSkip val="1"/>
        <c:noMultiLvlLbl val="0"/>
      </c:catAx>
      <c:valAx>
        <c:axId val="172738816"/>
        <c:scaling>
          <c:orientation val="minMax"/>
          <c:max val="1"/>
        </c:scaling>
        <c:delete val="0"/>
        <c:axPos val="b"/>
        <c:title>
          <c:tx>
            <c:rich>
              <a:bodyPr/>
              <a:lstStyle/>
              <a:p>
                <a:pPr>
                  <a:defRPr sz="1000"/>
                </a:pPr>
                <a:r>
                  <a:rPr lang="en-US" sz="1600" dirty="0"/>
                  <a:t>Percent of Respondents Rating (n=472)</a:t>
                </a:r>
              </a:p>
            </c:rich>
          </c:tx>
          <c:layout>
            <c:manualLayout>
              <c:xMode val="edge"/>
              <c:yMode val="edge"/>
              <c:x val="0.37225852713174801"/>
              <c:y val="0.85502993452794795"/>
            </c:manualLayout>
          </c:layout>
          <c:overlay val="0"/>
          <c:spPr>
            <a:noFill/>
            <a:ln w="38028">
              <a:noFill/>
            </a:ln>
          </c:spPr>
        </c:title>
        <c:numFmt formatCode="0%" sourceLinked="0"/>
        <c:majorTickMark val="out"/>
        <c:minorTickMark val="none"/>
        <c:tickLblPos val="nextTo"/>
        <c:spPr>
          <a:ln w="4754">
            <a:solidFill>
              <a:schemeClr val="tx1"/>
            </a:solidFill>
            <a:prstDash val="solid"/>
          </a:ln>
        </c:spPr>
        <c:txPr>
          <a:bodyPr rot="0" vert="horz"/>
          <a:lstStyle/>
          <a:p>
            <a:pPr>
              <a:defRPr sz="1000"/>
            </a:pPr>
            <a:endParaRPr lang="en-US"/>
          </a:p>
        </c:txPr>
        <c:crossAx val="172737280"/>
        <c:crosses val="max"/>
        <c:crossBetween val="between"/>
        <c:majorUnit val="0.2"/>
        <c:minorUnit val="0.04"/>
      </c:valAx>
      <c:spPr>
        <a:noFill/>
        <a:ln w="38028">
          <a:noFill/>
        </a:ln>
      </c:spPr>
    </c:plotArea>
    <c:legend>
      <c:legendPos val="b"/>
      <c:layout>
        <c:manualLayout>
          <c:xMode val="edge"/>
          <c:yMode val="edge"/>
          <c:x val="0.36186675413431202"/>
          <c:y val="0.92577648194071205"/>
          <c:w val="0.34673127104152501"/>
          <c:h val="5.8410701058871403E-2"/>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2233009708801"/>
          <c:y val="2.9069767441860599E-3"/>
          <c:w val="0.84142394822006406"/>
          <c:h val="0.750000000000002"/>
        </c:manualLayout>
      </c:layout>
      <c:barChart>
        <c:barDir val="bar"/>
        <c:grouping val="stacked"/>
        <c:varyColors val="0"/>
        <c:ser>
          <c:idx val="3"/>
          <c:order val="0"/>
          <c:tx>
            <c:strRef>
              <c:f>Sheet1!$B$1</c:f>
              <c:strCache>
                <c:ptCount val="1"/>
                <c:pt idx="0">
                  <c:v>Excellent</c:v>
                </c:pt>
              </c:strCache>
            </c:strRef>
          </c:tx>
          <c:spPr>
            <a:solidFill>
              <a:schemeClr val="accent1"/>
            </a:solidFill>
            <a:ln w="19014">
              <a:noFill/>
              <a:prstDash val="solid"/>
            </a:ln>
          </c:spPr>
          <c:invertIfNegative val="0"/>
          <c:dLbls>
            <c:numFmt formatCode="0%" sourceLinked="0"/>
            <c:spPr>
              <a:noFill/>
              <a:ln w="38028">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2018</c:v>
                </c:pt>
                <c:pt idx="1">
                  <c:v>2017</c:v>
                </c:pt>
                <c:pt idx="2">
                  <c:v>2016</c:v>
                </c:pt>
                <c:pt idx="3">
                  <c:v>2015*</c:v>
                </c:pt>
              </c:strCache>
            </c:strRef>
          </c:cat>
          <c:val>
            <c:numRef>
              <c:f>Sheet1!$B$2:$B$6</c:f>
              <c:numCache>
                <c:formatCode>0%</c:formatCode>
                <c:ptCount val="4"/>
                <c:pt idx="0">
                  <c:v>0.45008756567425601</c:v>
                </c:pt>
                <c:pt idx="1">
                  <c:v>0.47727272727272702</c:v>
                </c:pt>
                <c:pt idx="2">
                  <c:v>0.40329218106995901</c:v>
                </c:pt>
                <c:pt idx="3">
                  <c:v>0.43267108167770402</c:v>
                </c:pt>
              </c:numCache>
            </c:numRef>
          </c:val>
          <c:extLst>
            <c:ext xmlns:c16="http://schemas.microsoft.com/office/drawing/2014/chart" uri="{C3380CC4-5D6E-409C-BE32-E72D297353CC}">
              <c16:uniqueId val="{00000000-0DE5-4D2D-8067-D656405D91CC}"/>
            </c:ext>
          </c:extLst>
        </c:ser>
        <c:ser>
          <c:idx val="0"/>
          <c:order val="1"/>
          <c:tx>
            <c:strRef>
              <c:f>Sheet1!$C$1</c:f>
              <c:strCache>
                <c:ptCount val="1"/>
                <c:pt idx="0">
                  <c:v>Good</c:v>
                </c:pt>
              </c:strCache>
            </c:strRef>
          </c:tx>
          <c:spPr>
            <a:solidFill>
              <a:schemeClr val="accent2"/>
            </a:solidFill>
            <a:ln w="19014">
              <a:noFill/>
              <a:prstDash val="solid"/>
            </a:ln>
          </c:spPr>
          <c:invertIfNegative val="0"/>
          <c:dLbls>
            <c:numFmt formatCode="0%" sourceLinked="0"/>
            <c:spPr>
              <a:noFill/>
              <a:ln w="38028">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2018</c:v>
                </c:pt>
                <c:pt idx="1">
                  <c:v>2017</c:v>
                </c:pt>
                <c:pt idx="2">
                  <c:v>2016</c:v>
                </c:pt>
                <c:pt idx="3">
                  <c:v>2015*</c:v>
                </c:pt>
              </c:strCache>
            </c:strRef>
          </c:cat>
          <c:val>
            <c:numRef>
              <c:f>Sheet1!$C$2:$C$6</c:f>
              <c:numCache>
                <c:formatCode>0%</c:formatCode>
                <c:ptCount val="4"/>
                <c:pt idx="0">
                  <c:v>0.49036777583187402</c:v>
                </c:pt>
                <c:pt idx="1">
                  <c:v>0.45454545454545398</c:v>
                </c:pt>
                <c:pt idx="2">
                  <c:v>0.51851851851851904</c:v>
                </c:pt>
                <c:pt idx="3">
                  <c:v>0.50551876379690996</c:v>
                </c:pt>
              </c:numCache>
            </c:numRef>
          </c:val>
          <c:extLst>
            <c:ext xmlns:c16="http://schemas.microsoft.com/office/drawing/2014/chart" uri="{C3380CC4-5D6E-409C-BE32-E72D297353CC}">
              <c16:uniqueId val="{00000001-0DE5-4D2D-8067-D656405D91CC}"/>
            </c:ext>
          </c:extLst>
        </c:ser>
        <c:ser>
          <c:idx val="1"/>
          <c:order val="2"/>
          <c:tx>
            <c:strRef>
              <c:f>Sheet1!$D$1</c:f>
              <c:strCache>
                <c:ptCount val="1"/>
                <c:pt idx="0">
                  <c:v>Fair</c:v>
                </c:pt>
              </c:strCache>
            </c:strRef>
          </c:tx>
          <c:spPr>
            <a:solidFill>
              <a:schemeClr val="accent2">
                <a:lumMod val="60000"/>
                <a:lumOff val="40000"/>
              </a:schemeClr>
            </a:solidFill>
            <a:ln w="19014">
              <a:noFill/>
              <a:prstDash val="solid"/>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Sheet1!$D$2:$D$6</c:f>
              <c:numCache>
                <c:formatCode>0%</c:formatCode>
                <c:ptCount val="4"/>
                <c:pt idx="0">
                  <c:v>5.7793345008756603E-2</c:v>
                </c:pt>
                <c:pt idx="1">
                  <c:v>6.0064935064935002E-2</c:v>
                </c:pt>
                <c:pt idx="2">
                  <c:v>7.6131687242798299E-2</c:v>
                </c:pt>
                <c:pt idx="3">
                  <c:v>5.0772626931567297E-2</c:v>
                </c:pt>
              </c:numCache>
            </c:numRef>
          </c:val>
          <c:extLst>
            <c:ext xmlns:c16="http://schemas.microsoft.com/office/drawing/2014/chart" uri="{C3380CC4-5D6E-409C-BE32-E72D297353CC}">
              <c16:uniqueId val="{00000005-0DE5-4D2D-8067-D656405D91CC}"/>
            </c:ext>
          </c:extLst>
        </c:ser>
        <c:ser>
          <c:idx val="2"/>
          <c:order val="3"/>
          <c:tx>
            <c:strRef>
              <c:f>Sheet1!$E$1</c:f>
              <c:strCache>
                <c:ptCount val="1"/>
                <c:pt idx="0">
                  <c:v>Poor</c:v>
                </c:pt>
              </c:strCache>
            </c:strRef>
          </c:tx>
          <c:spPr>
            <a:solidFill>
              <a:schemeClr val="accent2">
                <a:lumMod val="20000"/>
                <a:lumOff val="80000"/>
              </a:schemeClr>
            </a:solidFill>
            <a:ln w="19014">
              <a:noFill/>
              <a:prstDash val="solid"/>
            </a:ln>
          </c:spPr>
          <c:invertIfNegative val="0"/>
          <c:dLbls>
            <c:delete val="1"/>
          </c:dLbls>
          <c:cat>
            <c:strRef>
              <c:f>Sheet1!$A$2:$A$6</c:f>
              <c:strCache>
                <c:ptCount val="4"/>
                <c:pt idx="0">
                  <c:v>2018</c:v>
                </c:pt>
                <c:pt idx="1">
                  <c:v>2017</c:v>
                </c:pt>
                <c:pt idx="2">
                  <c:v>2016</c:v>
                </c:pt>
                <c:pt idx="3">
                  <c:v>2015*</c:v>
                </c:pt>
              </c:strCache>
            </c:strRef>
          </c:cat>
          <c:val>
            <c:numRef>
              <c:f>Sheet1!$E$2:$E$6</c:f>
              <c:numCache>
                <c:formatCode>0%</c:formatCode>
                <c:ptCount val="4"/>
                <c:pt idx="0">
                  <c:v>1.7513134851138399E-3</c:v>
                </c:pt>
                <c:pt idx="1">
                  <c:v>8.1168831168831196E-3</c:v>
                </c:pt>
                <c:pt idx="2">
                  <c:v>2.05761316872428E-3</c:v>
                </c:pt>
                <c:pt idx="3">
                  <c:v>1.1037527593818999E-2</c:v>
                </c:pt>
              </c:numCache>
            </c:numRef>
          </c:val>
          <c:extLst>
            <c:ext xmlns:c16="http://schemas.microsoft.com/office/drawing/2014/chart" uri="{C3380CC4-5D6E-409C-BE32-E72D297353CC}">
              <c16:uniqueId val="{00000006-0DE5-4D2D-8067-D656405D91CC}"/>
            </c:ext>
          </c:extLst>
        </c:ser>
        <c:ser>
          <c:idx val="4"/>
          <c:order val="4"/>
          <c:tx>
            <c:strRef>
              <c:f>Sheet1!$F$1</c:f>
              <c:strCache>
                <c:ptCount val="1"/>
                <c:pt idx="0">
                  <c:v>No Comment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2018</c:v>
                </c:pt>
                <c:pt idx="1">
                  <c:v>2017</c:v>
                </c:pt>
                <c:pt idx="2">
                  <c:v>2016</c:v>
                </c:pt>
                <c:pt idx="3">
                  <c:v>2015*</c:v>
                </c:pt>
              </c:strCache>
            </c:strRef>
          </c:cat>
          <c:val>
            <c:numRef>
              <c:f>Sheet1!$F$2:$F$6</c:f>
              <c:numCache>
                <c:formatCode>0%</c:formatCode>
                <c:ptCount val="4"/>
                <c:pt idx="0">
                  <c:v>4.6744574290484099E-2</c:v>
                </c:pt>
                <c:pt idx="1">
                  <c:v>7.2289156626505993E-2</c:v>
                </c:pt>
                <c:pt idx="2">
                  <c:v>7.8189300411522597E-2</c:v>
                </c:pt>
              </c:numCache>
            </c:numRef>
          </c:val>
          <c:extLst>
            <c:ext xmlns:c16="http://schemas.microsoft.com/office/drawing/2014/chart" uri="{C3380CC4-5D6E-409C-BE32-E72D297353CC}">
              <c16:uniqueId val="{00000000-FEB5-4629-BAA7-8DFA2E586154}"/>
            </c:ext>
          </c:extLst>
        </c:ser>
        <c:dLbls>
          <c:showLegendKey val="0"/>
          <c:showVal val="1"/>
          <c:showCatName val="0"/>
          <c:showSerName val="0"/>
          <c:showPercent val="0"/>
          <c:showBubbleSize val="0"/>
        </c:dLbls>
        <c:gapWidth val="50"/>
        <c:overlap val="100"/>
        <c:axId val="172577920"/>
        <c:axId val="172579456"/>
      </c:barChart>
      <c:catAx>
        <c:axId val="172577920"/>
        <c:scaling>
          <c:orientation val="maxMin"/>
        </c:scaling>
        <c:delete val="0"/>
        <c:axPos val="l"/>
        <c:numFmt formatCode="General" sourceLinked="1"/>
        <c:majorTickMark val="out"/>
        <c:minorTickMark val="none"/>
        <c:tickLblPos val="nextTo"/>
        <c:spPr>
          <a:ln w="4754">
            <a:solidFill>
              <a:schemeClr val="tx1"/>
            </a:solidFill>
            <a:prstDash val="solid"/>
          </a:ln>
        </c:spPr>
        <c:txPr>
          <a:bodyPr rot="0" vert="horz"/>
          <a:lstStyle/>
          <a:p>
            <a:pPr>
              <a:defRPr sz="1600"/>
            </a:pPr>
            <a:endParaRPr lang="en-US"/>
          </a:p>
        </c:txPr>
        <c:crossAx val="172579456"/>
        <c:crosses val="autoZero"/>
        <c:auto val="1"/>
        <c:lblAlgn val="ctr"/>
        <c:lblOffset val="100"/>
        <c:tickLblSkip val="1"/>
        <c:tickMarkSkip val="1"/>
        <c:noMultiLvlLbl val="0"/>
      </c:catAx>
      <c:valAx>
        <c:axId val="172579456"/>
        <c:scaling>
          <c:orientation val="minMax"/>
          <c:max val="1"/>
        </c:scaling>
        <c:delete val="0"/>
        <c:axPos val="b"/>
        <c:title>
          <c:tx>
            <c:rich>
              <a:bodyPr/>
              <a:lstStyle/>
              <a:p>
                <a:pPr>
                  <a:defRPr sz="1000"/>
                </a:pPr>
                <a:r>
                  <a:rPr lang="en-US" sz="1600" dirty="0"/>
                  <a:t>Percent of Respondents Rating (n=571)</a:t>
                </a:r>
              </a:p>
            </c:rich>
          </c:tx>
          <c:layout>
            <c:manualLayout>
              <c:xMode val="edge"/>
              <c:yMode val="edge"/>
              <c:x val="0.34876311709012903"/>
              <c:y val="0.839268347270545"/>
            </c:manualLayout>
          </c:layout>
          <c:overlay val="0"/>
          <c:spPr>
            <a:noFill/>
            <a:ln w="38028">
              <a:noFill/>
            </a:ln>
          </c:spPr>
        </c:title>
        <c:numFmt formatCode="0%" sourceLinked="0"/>
        <c:majorTickMark val="out"/>
        <c:minorTickMark val="none"/>
        <c:tickLblPos val="nextTo"/>
        <c:spPr>
          <a:ln w="4754">
            <a:solidFill>
              <a:schemeClr val="tx1"/>
            </a:solidFill>
            <a:prstDash val="solid"/>
          </a:ln>
        </c:spPr>
        <c:txPr>
          <a:bodyPr rot="0" vert="horz"/>
          <a:lstStyle/>
          <a:p>
            <a:pPr>
              <a:defRPr sz="1000"/>
            </a:pPr>
            <a:endParaRPr lang="en-US"/>
          </a:p>
        </c:txPr>
        <c:crossAx val="172577920"/>
        <c:crosses val="max"/>
        <c:crossBetween val="between"/>
        <c:majorUnit val="0.2"/>
        <c:minorUnit val="0.04"/>
      </c:valAx>
      <c:spPr>
        <a:noFill/>
        <a:ln w="38028">
          <a:noFill/>
        </a:ln>
      </c:spPr>
    </c:plotArea>
    <c:legend>
      <c:legendPos val="b"/>
      <c:layout>
        <c:manualLayout>
          <c:xMode val="edge"/>
          <c:yMode val="edge"/>
          <c:x val="0.28067360455711898"/>
          <c:y val="0.92964129483814495"/>
          <c:w val="0.47928916124979098"/>
          <c:h val="6.6398502512767299E-2"/>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77008310249308E-3"/>
          <c:w val="0.865912762520196"/>
          <c:h val="0.76177285318559995"/>
        </c:manualLayout>
      </c:layout>
      <c:barChart>
        <c:barDir val="bar"/>
        <c:grouping val="stacked"/>
        <c:varyColors val="0"/>
        <c:ser>
          <c:idx val="3"/>
          <c:order val="0"/>
          <c:tx>
            <c:strRef>
              <c:f>Sheet1!$B$1</c:f>
              <c:strCache>
                <c:ptCount val="1"/>
                <c:pt idx="0">
                  <c:v>Excellent</c:v>
                </c:pt>
              </c:strCache>
            </c:strRef>
          </c:tx>
          <c:spPr>
            <a:solidFill>
              <a:schemeClr val="accent1"/>
            </a:solidFill>
            <a:ln w="18952">
              <a:noFill/>
              <a:prstDash val="solid"/>
            </a:ln>
          </c:spPr>
          <c:invertIfNegative val="0"/>
          <c:dLbls>
            <c:numFmt formatCode="0%" sourceLinked="0"/>
            <c:spPr>
              <a:noFill/>
              <a:ln w="37905">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c:v>
                </c:pt>
                <c:pt idx="1">
                  <c:v>2017</c:v>
                </c:pt>
                <c:pt idx="2">
                  <c:v>2016</c:v>
                </c:pt>
                <c:pt idx="3">
                  <c:v>2015*</c:v>
                </c:pt>
              </c:strCache>
            </c:strRef>
          </c:cat>
          <c:val>
            <c:numRef>
              <c:f>Sheet1!$B$2:$B$5</c:f>
              <c:numCache>
                <c:formatCode>0%</c:formatCode>
                <c:ptCount val="4"/>
                <c:pt idx="0">
                  <c:v>0.56323777403035402</c:v>
                </c:pt>
                <c:pt idx="1">
                  <c:v>0.60426179604261798</c:v>
                </c:pt>
                <c:pt idx="2">
                  <c:v>0.60844529750479803</c:v>
                </c:pt>
                <c:pt idx="3">
                  <c:v>0.60303687635574799</c:v>
                </c:pt>
              </c:numCache>
            </c:numRef>
          </c:val>
          <c:extLst>
            <c:ext xmlns:c16="http://schemas.microsoft.com/office/drawing/2014/chart" uri="{C3380CC4-5D6E-409C-BE32-E72D297353CC}">
              <c16:uniqueId val="{00000000-3C22-4542-BF85-A4C6CA54ABAD}"/>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c:v>
                </c:pt>
                <c:pt idx="1">
                  <c:v>2017</c:v>
                </c:pt>
                <c:pt idx="2">
                  <c:v>2016</c:v>
                </c:pt>
                <c:pt idx="3">
                  <c:v>2015*</c:v>
                </c:pt>
              </c:strCache>
            </c:strRef>
          </c:cat>
          <c:val>
            <c:numRef>
              <c:f>Sheet1!$C$2:$C$5</c:f>
              <c:numCache>
                <c:formatCode>0%</c:formatCode>
                <c:ptCount val="4"/>
                <c:pt idx="0">
                  <c:v>0.38448566610455298</c:v>
                </c:pt>
                <c:pt idx="1">
                  <c:v>0.35007610350076102</c:v>
                </c:pt>
                <c:pt idx="2">
                  <c:v>0.35316698656429901</c:v>
                </c:pt>
                <c:pt idx="3">
                  <c:v>0.35140997830802601</c:v>
                </c:pt>
              </c:numCache>
            </c:numRef>
          </c:val>
          <c:extLst>
            <c:ext xmlns:c16="http://schemas.microsoft.com/office/drawing/2014/chart" uri="{C3380CC4-5D6E-409C-BE32-E72D297353CC}">
              <c16:uniqueId val="{00000001-3C22-4542-BF85-A4C6CA54ABAD}"/>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2018</c:v>
                </c:pt>
                <c:pt idx="1">
                  <c:v>2017</c:v>
                </c:pt>
                <c:pt idx="2">
                  <c:v>2016</c:v>
                </c:pt>
                <c:pt idx="3">
                  <c:v>2015*</c:v>
                </c:pt>
              </c:strCache>
            </c:strRef>
          </c:cat>
          <c:val>
            <c:numRef>
              <c:f>Sheet1!$D$2:$D$5</c:f>
              <c:numCache>
                <c:formatCode>0%</c:formatCode>
                <c:ptCount val="4"/>
                <c:pt idx="0">
                  <c:v>4.8903878583473802E-2</c:v>
                </c:pt>
                <c:pt idx="1">
                  <c:v>3.8051750380517502E-2</c:v>
                </c:pt>
                <c:pt idx="2">
                  <c:v>3.2629558541266798E-2</c:v>
                </c:pt>
                <c:pt idx="3">
                  <c:v>3.470715835141E-2</c:v>
                </c:pt>
              </c:numCache>
            </c:numRef>
          </c:val>
          <c:extLst>
            <c:ext xmlns:c16="http://schemas.microsoft.com/office/drawing/2014/chart" uri="{C3380CC4-5D6E-409C-BE32-E72D297353CC}">
              <c16:uniqueId val="{0000000B-3C22-4542-BF85-A4C6CA54ABAD}"/>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elete val="1"/>
          </c:dLbls>
          <c:cat>
            <c:strRef>
              <c:f>Sheet1!$A$2:$A$5</c:f>
              <c:strCache>
                <c:ptCount val="4"/>
                <c:pt idx="0">
                  <c:v>2018</c:v>
                </c:pt>
                <c:pt idx="1">
                  <c:v>2017</c:v>
                </c:pt>
                <c:pt idx="2">
                  <c:v>2016</c:v>
                </c:pt>
                <c:pt idx="3">
                  <c:v>2015*</c:v>
                </c:pt>
              </c:strCache>
            </c:strRef>
          </c:cat>
          <c:val>
            <c:numRef>
              <c:f>Sheet1!$E$2:$E$5</c:f>
              <c:numCache>
                <c:formatCode>0%</c:formatCode>
                <c:ptCount val="4"/>
                <c:pt idx="0">
                  <c:v>3.3726812816188899E-3</c:v>
                </c:pt>
                <c:pt idx="1">
                  <c:v>7.6103500761035003E-3</c:v>
                </c:pt>
                <c:pt idx="2">
                  <c:v>5.7581573896353204E-3</c:v>
                </c:pt>
                <c:pt idx="3">
                  <c:v>1.0845986984815601E-2</c:v>
                </c:pt>
              </c:numCache>
            </c:numRef>
          </c:val>
          <c:extLst>
            <c:ext xmlns:c16="http://schemas.microsoft.com/office/drawing/2014/chart" uri="{C3380CC4-5D6E-409C-BE32-E72D297353CC}">
              <c16:uniqueId val="{0000000C-3C22-4542-BF85-A4C6CA54ABAD}"/>
            </c:ext>
          </c:extLst>
        </c:ser>
        <c:ser>
          <c:idx val="4"/>
          <c:order val="4"/>
          <c:tx>
            <c:strRef>
              <c:f>Sheet1!$F$1</c:f>
              <c:strCache>
                <c:ptCount val="1"/>
                <c:pt idx="0">
                  <c:v>No Comment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2018</c:v>
                </c:pt>
                <c:pt idx="1">
                  <c:v>2017</c:v>
                </c:pt>
                <c:pt idx="2">
                  <c:v>2016</c:v>
                </c:pt>
                <c:pt idx="3">
                  <c:v>2015*</c:v>
                </c:pt>
              </c:strCache>
            </c:strRef>
          </c:cat>
          <c:val>
            <c:numRef>
              <c:f>Sheet1!$F$2:$F$5</c:f>
              <c:numCache>
                <c:formatCode>0%</c:formatCode>
                <c:ptCount val="4"/>
                <c:pt idx="0">
                  <c:v>1.0016694490818E-2</c:v>
                </c:pt>
                <c:pt idx="1">
                  <c:v>1.05421686746988E-2</c:v>
                </c:pt>
                <c:pt idx="2">
                  <c:v>5.7581573896353204E-3</c:v>
                </c:pt>
              </c:numCache>
            </c:numRef>
          </c:val>
          <c:extLst>
            <c:ext xmlns:c16="http://schemas.microsoft.com/office/drawing/2014/chart" uri="{C3380CC4-5D6E-409C-BE32-E72D297353CC}">
              <c16:uniqueId val="{00000000-00F5-4277-8B61-C82E86DAAF48}"/>
            </c:ext>
          </c:extLst>
        </c:ser>
        <c:dLbls>
          <c:showLegendKey val="0"/>
          <c:showVal val="1"/>
          <c:showCatName val="0"/>
          <c:showSerName val="0"/>
          <c:showPercent val="0"/>
          <c:showBubbleSize val="0"/>
        </c:dLbls>
        <c:gapWidth val="50"/>
        <c:overlap val="100"/>
        <c:axId val="172659072"/>
        <c:axId val="172660608"/>
      </c:barChart>
      <c:catAx>
        <c:axId val="172659072"/>
        <c:scaling>
          <c:orientation val="maxMin"/>
        </c:scaling>
        <c:delete val="0"/>
        <c:axPos val="l"/>
        <c:numFmt formatCode="General" sourceLinked="1"/>
        <c:majorTickMark val="out"/>
        <c:minorTickMark val="none"/>
        <c:tickLblPos val="nextTo"/>
        <c:spPr>
          <a:ln w="4738">
            <a:solidFill>
              <a:schemeClr val="tx1"/>
            </a:solidFill>
            <a:prstDash val="solid"/>
          </a:ln>
        </c:spPr>
        <c:txPr>
          <a:bodyPr rot="0" vert="horz"/>
          <a:lstStyle/>
          <a:p>
            <a:pPr>
              <a:defRPr sz="1600"/>
            </a:pPr>
            <a:endParaRPr lang="en-US"/>
          </a:p>
        </c:txPr>
        <c:crossAx val="172660608"/>
        <c:crosses val="autoZero"/>
        <c:auto val="1"/>
        <c:lblAlgn val="ctr"/>
        <c:lblOffset val="100"/>
        <c:tickLblSkip val="1"/>
        <c:tickMarkSkip val="1"/>
        <c:noMultiLvlLbl val="0"/>
      </c:catAx>
      <c:valAx>
        <c:axId val="172660608"/>
        <c:scaling>
          <c:orientation val="minMax"/>
          <c:max val="1"/>
        </c:scaling>
        <c:delete val="0"/>
        <c:axPos val="b"/>
        <c:title>
          <c:tx>
            <c:rich>
              <a:bodyPr/>
              <a:lstStyle/>
              <a:p>
                <a:pPr>
                  <a:defRPr sz="1000"/>
                </a:pPr>
                <a:r>
                  <a:rPr lang="en-US" sz="1600" dirty="0"/>
                  <a:t>Percent of Respondents Rating (n=593)</a:t>
                </a:r>
              </a:p>
            </c:rich>
          </c:tx>
          <c:layout>
            <c:manualLayout>
              <c:xMode val="edge"/>
              <c:yMode val="edge"/>
              <c:x val="0.40124776336187201"/>
              <c:y val="0.83448362695677603"/>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sz="1600"/>
            </a:pPr>
            <a:endParaRPr lang="en-US"/>
          </a:p>
        </c:txPr>
        <c:crossAx val="172659072"/>
        <c:crosses val="max"/>
        <c:crossBetween val="between"/>
        <c:majorUnit val="0.2"/>
        <c:minorUnit val="0.04"/>
      </c:valAx>
      <c:spPr>
        <a:noFill/>
        <a:ln w="37905">
          <a:noFill/>
        </a:ln>
      </c:spPr>
    </c:plotArea>
    <c:legend>
      <c:legendPos val="b"/>
      <c:layout>
        <c:manualLayout>
          <c:xMode val="edge"/>
          <c:yMode val="edge"/>
          <c:x val="0.34914925188261697"/>
          <c:y val="0.90507972835426898"/>
          <c:w val="0.44467460569404099"/>
          <c:h val="6.1603159837266303E-2"/>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53398058252402"/>
          <c:y val="1.6552864636147201E-2"/>
          <c:w val="0.66181229773462802"/>
          <c:h val="0.76953824545891103"/>
        </c:manualLayout>
      </c:layout>
      <c:barChart>
        <c:barDir val="bar"/>
        <c:grouping val="stacked"/>
        <c:varyColors val="0"/>
        <c:ser>
          <c:idx val="3"/>
          <c:order val="0"/>
          <c:tx>
            <c:strRef>
              <c:f>Sheet1!$B$1</c:f>
              <c:strCache>
                <c:ptCount val="1"/>
                <c:pt idx="0">
                  <c:v>Excellent</c:v>
                </c:pt>
              </c:strCache>
            </c:strRef>
          </c:tx>
          <c:spPr>
            <a:solidFill>
              <a:schemeClr val="accent1"/>
            </a:solidFill>
            <a:ln w="18942">
              <a:noFill/>
              <a:prstDash val="solid"/>
            </a:ln>
          </c:spPr>
          <c:invertIfNegative val="0"/>
          <c:dLbls>
            <c:numFmt formatCode="0%" sourceLinked="0"/>
            <c:spPr>
              <a:noFill/>
              <a:ln w="37885">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Anaheim Location: 2018</c:v>
                </c:pt>
                <c:pt idx="1">
                  <c:v>San Antonio Location: 2017</c:v>
                </c:pt>
                <c:pt idx="2">
                  <c:v>New Orleans Location: 2016</c:v>
                </c:pt>
                <c:pt idx="3">
                  <c:v>Phoenix Location: 2015*</c:v>
                </c:pt>
              </c:strCache>
            </c:strRef>
          </c:cat>
          <c:val>
            <c:numRef>
              <c:f>Sheet1!$B$2:$B$5</c:f>
              <c:numCache>
                <c:formatCode>0%</c:formatCode>
                <c:ptCount val="4"/>
                <c:pt idx="0">
                  <c:v>0.30860033726812802</c:v>
                </c:pt>
                <c:pt idx="1">
                  <c:v>0.68429003021148005</c:v>
                </c:pt>
                <c:pt idx="2">
                  <c:v>0.50766283524904199</c:v>
                </c:pt>
                <c:pt idx="3">
                  <c:v>0.62337662337662303</c:v>
                </c:pt>
              </c:numCache>
            </c:numRef>
          </c:val>
          <c:extLst>
            <c:ext xmlns:c16="http://schemas.microsoft.com/office/drawing/2014/chart" uri="{C3380CC4-5D6E-409C-BE32-E72D297353CC}">
              <c16:uniqueId val="{00000000-70BD-4BAA-86D9-9C7A60FAA26A}"/>
            </c:ext>
          </c:extLst>
        </c:ser>
        <c:ser>
          <c:idx val="0"/>
          <c:order val="1"/>
          <c:tx>
            <c:strRef>
              <c:f>Sheet1!$C$1</c:f>
              <c:strCache>
                <c:ptCount val="1"/>
                <c:pt idx="0">
                  <c:v>Good</c:v>
                </c:pt>
              </c:strCache>
            </c:strRef>
          </c:tx>
          <c:spPr>
            <a:solidFill>
              <a:schemeClr val="accent2"/>
            </a:solidFill>
            <a:ln w="18942">
              <a:noFill/>
              <a:prstDash val="solid"/>
            </a:ln>
          </c:spPr>
          <c:invertIfNegative val="0"/>
          <c:dLbls>
            <c:numFmt formatCode="0%" sourceLinked="0"/>
            <c:spPr>
              <a:noFill/>
              <a:ln w="37885">
                <a:noFill/>
              </a:ln>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Anaheim Location: 2018</c:v>
                </c:pt>
                <c:pt idx="1">
                  <c:v>San Antonio Location: 2017</c:v>
                </c:pt>
                <c:pt idx="2">
                  <c:v>New Orleans Location: 2016</c:v>
                </c:pt>
                <c:pt idx="3">
                  <c:v>Phoenix Location: 2015*</c:v>
                </c:pt>
              </c:strCache>
            </c:strRef>
          </c:cat>
          <c:val>
            <c:numRef>
              <c:f>Sheet1!$C$2:$C$5</c:f>
              <c:numCache>
                <c:formatCode>0%</c:formatCode>
                <c:ptCount val="4"/>
                <c:pt idx="0">
                  <c:v>0.34738617200674499</c:v>
                </c:pt>
                <c:pt idx="1">
                  <c:v>0.26737160120845899</c:v>
                </c:pt>
                <c:pt idx="2">
                  <c:v>0.31992337164751</c:v>
                </c:pt>
                <c:pt idx="3">
                  <c:v>0.277056277056277</c:v>
                </c:pt>
              </c:numCache>
            </c:numRef>
          </c:val>
          <c:extLst>
            <c:ext xmlns:c16="http://schemas.microsoft.com/office/drawing/2014/chart" uri="{C3380CC4-5D6E-409C-BE32-E72D297353CC}">
              <c16:uniqueId val="{00000001-70BD-4BAA-86D9-9C7A60FAA26A}"/>
            </c:ext>
          </c:extLst>
        </c:ser>
        <c:ser>
          <c:idx val="1"/>
          <c:order val="2"/>
          <c:tx>
            <c:strRef>
              <c:f>Sheet1!$D$1</c:f>
              <c:strCache>
                <c:ptCount val="1"/>
                <c:pt idx="0">
                  <c:v>Fair</c:v>
                </c:pt>
              </c:strCache>
            </c:strRef>
          </c:tx>
          <c:spPr>
            <a:solidFill>
              <a:schemeClr val="accent2">
                <a:lumMod val="60000"/>
                <a:lumOff val="40000"/>
              </a:schemeClr>
            </a:solidFill>
            <a:ln w="18942">
              <a:noFill/>
              <a:prstDash val="solid"/>
            </a:ln>
          </c:spPr>
          <c:invertIfNegative val="0"/>
          <c:dLbls>
            <c:numFmt formatCode="0%" sourceLinked="0"/>
            <c:spPr>
              <a:noFill/>
              <a:ln w="37885">
                <a:noFill/>
              </a:ln>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Anaheim Location: 2018</c:v>
                </c:pt>
                <c:pt idx="1">
                  <c:v>San Antonio Location: 2017</c:v>
                </c:pt>
                <c:pt idx="2">
                  <c:v>New Orleans Location: 2016</c:v>
                </c:pt>
                <c:pt idx="3">
                  <c:v>Phoenix Location: 2015*</c:v>
                </c:pt>
              </c:strCache>
            </c:strRef>
          </c:cat>
          <c:val>
            <c:numRef>
              <c:f>Sheet1!$D$2:$D$5</c:f>
              <c:numCache>
                <c:formatCode>0%</c:formatCode>
                <c:ptCount val="4"/>
                <c:pt idx="0">
                  <c:v>0.24451939291736899</c:v>
                </c:pt>
                <c:pt idx="1">
                  <c:v>4.22960725075529E-2</c:v>
                </c:pt>
                <c:pt idx="2">
                  <c:v>0.12835249042145599</c:v>
                </c:pt>
                <c:pt idx="3">
                  <c:v>8.4415584415584402E-2</c:v>
                </c:pt>
              </c:numCache>
            </c:numRef>
          </c:val>
          <c:extLst>
            <c:ext xmlns:c16="http://schemas.microsoft.com/office/drawing/2014/chart" uri="{C3380CC4-5D6E-409C-BE32-E72D297353CC}">
              <c16:uniqueId val="{00000004-70BD-4BAA-86D9-9C7A60FAA26A}"/>
            </c:ext>
          </c:extLst>
        </c:ser>
        <c:ser>
          <c:idx val="2"/>
          <c:order val="3"/>
          <c:tx>
            <c:strRef>
              <c:f>Sheet1!$E$1</c:f>
              <c:strCache>
                <c:ptCount val="1"/>
                <c:pt idx="0">
                  <c:v>Poor</c:v>
                </c:pt>
              </c:strCache>
            </c:strRef>
          </c:tx>
          <c:spPr>
            <a:solidFill>
              <a:schemeClr val="accent2">
                <a:lumMod val="20000"/>
                <a:lumOff val="80000"/>
              </a:schemeClr>
            </a:solidFill>
            <a:ln w="18942">
              <a:noFill/>
              <a:prstDash val="solid"/>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08-48EB-B5B2-61BB113FB67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BD-4BAA-86D9-9C7A60FAA26A}"/>
                </c:ext>
              </c:extLst>
            </c:dLbl>
            <c:dLbl>
              <c:idx val="3"/>
              <c:layout>
                <c:manualLayout>
                  <c:x val="1.0117722489514199E-2"/>
                  <c:y val="8.58794937516393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A2-4C83-B0AC-0135870D6314}"/>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Anaheim Location: 2018</c:v>
                </c:pt>
                <c:pt idx="1">
                  <c:v>San Antonio Location: 2017</c:v>
                </c:pt>
                <c:pt idx="2">
                  <c:v>New Orleans Location: 2016</c:v>
                </c:pt>
                <c:pt idx="3">
                  <c:v>Phoenix Location: 2015*</c:v>
                </c:pt>
              </c:strCache>
            </c:strRef>
          </c:cat>
          <c:val>
            <c:numRef>
              <c:f>Sheet1!$E$2:$E$5</c:f>
              <c:numCache>
                <c:formatCode>0%</c:formatCode>
                <c:ptCount val="4"/>
                <c:pt idx="0">
                  <c:v>9.9494097807757101E-2</c:v>
                </c:pt>
                <c:pt idx="1">
                  <c:v>6.0422960725075503E-3</c:v>
                </c:pt>
                <c:pt idx="2">
                  <c:v>4.40613026819923E-2</c:v>
                </c:pt>
                <c:pt idx="3">
                  <c:v>1.51515151515151E-2</c:v>
                </c:pt>
              </c:numCache>
            </c:numRef>
          </c:val>
          <c:extLst>
            <c:ext xmlns:c16="http://schemas.microsoft.com/office/drawing/2014/chart" uri="{C3380CC4-5D6E-409C-BE32-E72D297353CC}">
              <c16:uniqueId val="{00000014-70BD-4BAA-86D9-9C7A60FAA26A}"/>
            </c:ext>
          </c:extLst>
        </c:ser>
        <c:ser>
          <c:idx val="4"/>
          <c:order val="4"/>
          <c:tx>
            <c:strRef>
              <c:f>Sheet1!$F$1</c:f>
              <c:strCache>
                <c:ptCount val="1"/>
                <c:pt idx="0">
                  <c:v>No Comment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Anaheim Location: 2018</c:v>
                </c:pt>
                <c:pt idx="1">
                  <c:v>San Antonio Location: 2017</c:v>
                </c:pt>
                <c:pt idx="2">
                  <c:v>New Orleans Location: 2016</c:v>
                </c:pt>
                <c:pt idx="3">
                  <c:v>Phoenix Location: 2015*</c:v>
                </c:pt>
              </c:strCache>
            </c:strRef>
          </c:cat>
          <c:val>
            <c:numRef>
              <c:f>Sheet1!$F$2:$F$5</c:f>
              <c:numCache>
                <c:formatCode>0%</c:formatCode>
                <c:ptCount val="4"/>
                <c:pt idx="0">
                  <c:v>1.0016694490818E-2</c:v>
                </c:pt>
                <c:pt idx="1">
                  <c:v>3.0120481927710802E-3</c:v>
                </c:pt>
              </c:numCache>
            </c:numRef>
          </c:val>
          <c:extLst>
            <c:ext xmlns:c16="http://schemas.microsoft.com/office/drawing/2014/chart" uri="{C3380CC4-5D6E-409C-BE32-E72D297353CC}">
              <c16:uniqueId val="{00000000-2912-472B-A855-8B08AB568EB9}"/>
            </c:ext>
          </c:extLst>
        </c:ser>
        <c:dLbls>
          <c:showLegendKey val="0"/>
          <c:showVal val="1"/>
          <c:showCatName val="0"/>
          <c:showSerName val="0"/>
          <c:showPercent val="0"/>
          <c:showBubbleSize val="0"/>
        </c:dLbls>
        <c:gapWidth val="50"/>
        <c:overlap val="100"/>
        <c:axId val="172826624"/>
        <c:axId val="172829312"/>
      </c:barChart>
      <c:catAx>
        <c:axId val="172826624"/>
        <c:scaling>
          <c:orientation val="maxMin"/>
        </c:scaling>
        <c:delete val="0"/>
        <c:axPos val="l"/>
        <c:numFmt formatCode="General" sourceLinked="1"/>
        <c:majorTickMark val="out"/>
        <c:minorTickMark val="none"/>
        <c:tickLblPos val="nextTo"/>
        <c:spPr>
          <a:ln w="4736">
            <a:solidFill>
              <a:schemeClr val="tx1"/>
            </a:solidFill>
            <a:prstDash val="solid"/>
          </a:ln>
        </c:spPr>
        <c:txPr>
          <a:bodyPr rot="0" vert="horz"/>
          <a:lstStyle/>
          <a:p>
            <a:pPr>
              <a:defRPr sz="1600"/>
            </a:pPr>
            <a:endParaRPr lang="en-US"/>
          </a:p>
        </c:txPr>
        <c:crossAx val="172829312"/>
        <c:crosses val="autoZero"/>
        <c:auto val="1"/>
        <c:lblAlgn val="ctr"/>
        <c:lblOffset val="100"/>
        <c:tickLblSkip val="1"/>
        <c:tickMarkSkip val="1"/>
        <c:noMultiLvlLbl val="0"/>
      </c:catAx>
      <c:valAx>
        <c:axId val="172829312"/>
        <c:scaling>
          <c:orientation val="minMax"/>
          <c:max val="1"/>
        </c:scaling>
        <c:delete val="0"/>
        <c:axPos val="b"/>
        <c:title>
          <c:tx>
            <c:rich>
              <a:bodyPr/>
              <a:lstStyle/>
              <a:p>
                <a:pPr>
                  <a:defRPr sz="1000"/>
                </a:pPr>
                <a:r>
                  <a:rPr lang="en-US" sz="1400" dirty="0"/>
                  <a:t>Percent of Respondents Rating (n=593)</a:t>
                </a:r>
              </a:p>
            </c:rich>
          </c:tx>
          <c:layout>
            <c:manualLayout>
              <c:xMode val="edge"/>
              <c:yMode val="edge"/>
              <c:x val="0.38605444832440899"/>
              <c:y val="0.84600417832846198"/>
            </c:manualLayout>
          </c:layout>
          <c:overlay val="0"/>
          <c:spPr>
            <a:noFill/>
            <a:ln w="37885">
              <a:noFill/>
            </a:ln>
          </c:spPr>
        </c:title>
        <c:numFmt formatCode="0%" sourceLinked="0"/>
        <c:majorTickMark val="out"/>
        <c:minorTickMark val="none"/>
        <c:tickLblPos val="nextTo"/>
        <c:spPr>
          <a:ln w="4736">
            <a:solidFill>
              <a:schemeClr val="tx1"/>
            </a:solidFill>
            <a:prstDash val="solid"/>
          </a:ln>
        </c:spPr>
        <c:txPr>
          <a:bodyPr rot="0" vert="horz"/>
          <a:lstStyle/>
          <a:p>
            <a:pPr>
              <a:defRPr sz="1600"/>
            </a:pPr>
            <a:endParaRPr lang="en-US"/>
          </a:p>
        </c:txPr>
        <c:crossAx val="172826624"/>
        <c:crosses val="max"/>
        <c:crossBetween val="between"/>
        <c:majorUnit val="0.2"/>
        <c:minorUnit val="0.04"/>
      </c:valAx>
      <c:spPr>
        <a:noFill/>
        <a:ln w="37885">
          <a:noFill/>
        </a:ln>
      </c:spPr>
    </c:plotArea>
    <c:legend>
      <c:legendPos val="b"/>
      <c:layout>
        <c:manualLayout>
          <c:xMode val="edge"/>
          <c:yMode val="edge"/>
          <c:x val="0.32428283998306601"/>
          <c:y val="0.89589664364064503"/>
          <c:w val="0.37604845979456097"/>
          <c:h val="5.4417655257780598E-2"/>
        </c:manualLayout>
      </c:layout>
      <c:overlay val="0"/>
      <c:txPr>
        <a:bodyPr/>
        <a:lstStyle/>
        <a:p>
          <a:pPr>
            <a:defRPr sz="14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011308562201"/>
          <c:y val="2.8328611898016999E-3"/>
          <c:w val="0.865912762520196"/>
          <c:h val="0.38698179944917499"/>
        </c:manualLayout>
      </c:layout>
      <c:barChart>
        <c:barDir val="bar"/>
        <c:grouping val="stacked"/>
        <c:varyColors val="0"/>
        <c:ser>
          <c:idx val="3"/>
          <c:order val="0"/>
          <c:tx>
            <c:strRef>
              <c:f>Sheet1!$B$1</c:f>
              <c:strCache>
                <c:ptCount val="1"/>
                <c:pt idx="0">
                  <c:v>Top Box(10-9)</c:v>
                </c:pt>
              </c:strCache>
            </c:strRef>
          </c:tx>
          <c:spPr>
            <a:solidFill>
              <a:schemeClr val="accent1"/>
            </a:solidFill>
            <a:ln>
              <a:noFill/>
            </a:ln>
          </c:spPr>
          <c:invertIfNegative val="0"/>
          <c:dLbls>
            <c:numFmt formatCode="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2017</c:v>
                </c:pt>
                <c:pt idx="2">
                  <c:v>2016</c:v>
                </c:pt>
                <c:pt idx="3">
                  <c:v>2015</c:v>
                </c:pt>
                <c:pt idx="4">
                  <c:v>2014*</c:v>
                </c:pt>
              </c:strCache>
            </c:strRef>
          </c:cat>
          <c:val>
            <c:numRef>
              <c:f>Sheet1!$B$2:$B$6</c:f>
              <c:numCache>
                <c:formatCode>0%</c:formatCode>
                <c:ptCount val="5"/>
                <c:pt idx="0">
                  <c:v>0.58288770053475902</c:v>
                </c:pt>
                <c:pt idx="1">
                  <c:v>0.55813953488372103</c:v>
                </c:pt>
                <c:pt idx="2">
                  <c:v>0.60114503816793896</c:v>
                </c:pt>
                <c:pt idx="3">
                  <c:v>0.57575757575757602</c:v>
                </c:pt>
                <c:pt idx="4">
                  <c:v>0.61399999999999999</c:v>
                </c:pt>
              </c:numCache>
            </c:numRef>
          </c:val>
          <c:extLst>
            <c:ext xmlns:c16="http://schemas.microsoft.com/office/drawing/2014/chart" uri="{C3380CC4-5D6E-409C-BE32-E72D297353CC}">
              <c16:uniqueId val="{00000000-4683-4FB7-98EC-03BA337B67A5}"/>
            </c:ext>
          </c:extLst>
        </c:ser>
        <c:ser>
          <c:idx val="0"/>
          <c:order val="1"/>
          <c:tx>
            <c:strRef>
              <c:f>Sheet1!$C$1</c:f>
              <c:strCache>
                <c:ptCount val="1"/>
                <c:pt idx="0">
                  <c:v>Near Top(8-7)</c:v>
                </c:pt>
              </c:strCache>
            </c:strRef>
          </c:tx>
          <c:spPr>
            <a:solidFill>
              <a:schemeClr val="accent2"/>
            </a:solidFill>
            <a:ln>
              <a:noFill/>
            </a:ln>
          </c:spPr>
          <c:invertIfNegative val="0"/>
          <c:dLbls>
            <c:numFmt formatCode="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2017</c:v>
                </c:pt>
                <c:pt idx="2">
                  <c:v>2016</c:v>
                </c:pt>
                <c:pt idx="3">
                  <c:v>2015</c:v>
                </c:pt>
                <c:pt idx="4">
                  <c:v>2014*</c:v>
                </c:pt>
              </c:strCache>
            </c:strRef>
          </c:cat>
          <c:val>
            <c:numRef>
              <c:f>Sheet1!$C$2:$C$6</c:f>
              <c:numCache>
                <c:formatCode>0%</c:formatCode>
                <c:ptCount val="5"/>
                <c:pt idx="0">
                  <c:v>0.29946524064171098</c:v>
                </c:pt>
                <c:pt idx="1">
                  <c:v>0.327242524916944</c:v>
                </c:pt>
                <c:pt idx="2">
                  <c:v>0.30725190839694699</c:v>
                </c:pt>
                <c:pt idx="3">
                  <c:v>0.29870129870129902</c:v>
                </c:pt>
                <c:pt idx="4">
                  <c:v>0.28000000000000003</c:v>
                </c:pt>
              </c:numCache>
            </c:numRef>
          </c:val>
          <c:extLst>
            <c:ext xmlns:c16="http://schemas.microsoft.com/office/drawing/2014/chart" uri="{C3380CC4-5D6E-409C-BE32-E72D297353CC}">
              <c16:uniqueId val="{00000001-4683-4FB7-98EC-03BA337B67A5}"/>
            </c:ext>
          </c:extLst>
        </c:ser>
        <c:ser>
          <c:idx val="1"/>
          <c:order val="2"/>
          <c:tx>
            <c:strRef>
              <c:f>Sheet1!$D$1</c:f>
              <c:strCache>
                <c:ptCount val="1"/>
                <c:pt idx="0">
                  <c:v>Mid(6-5)</c:v>
                </c:pt>
              </c:strCache>
            </c:strRef>
          </c:tx>
          <c:spPr>
            <a:solidFill>
              <a:schemeClr val="accent2">
                <a:lumMod val="60000"/>
                <a:lumOff val="40000"/>
              </a:schemeClr>
            </a:solidFill>
            <a:ln>
              <a:noFill/>
            </a:ln>
          </c:spPr>
          <c:invertIfNegative val="0"/>
          <c:dLbls>
            <c:numFmt formatCode="0%"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2018</c:v>
                </c:pt>
                <c:pt idx="1">
                  <c:v>2017</c:v>
                </c:pt>
                <c:pt idx="2">
                  <c:v>2016</c:v>
                </c:pt>
                <c:pt idx="3">
                  <c:v>2015</c:v>
                </c:pt>
                <c:pt idx="4">
                  <c:v>2014*</c:v>
                </c:pt>
              </c:strCache>
            </c:strRef>
          </c:cat>
          <c:val>
            <c:numRef>
              <c:f>Sheet1!$D$2:$D$6</c:f>
              <c:numCache>
                <c:formatCode>0%</c:formatCode>
                <c:ptCount val="5"/>
                <c:pt idx="0">
                  <c:v>0.10160427807486599</c:v>
                </c:pt>
                <c:pt idx="1">
                  <c:v>8.3056478405315604E-2</c:v>
                </c:pt>
                <c:pt idx="2">
                  <c:v>7.0610687022900798E-2</c:v>
                </c:pt>
                <c:pt idx="3">
                  <c:v>8.2251082251082297E-2</c:v>
                </c:pt>
                <c:pt idx="4">
                  <c:v>8.4000000000000005E-2</c:v>
                </c:pt>
              </c:numCache>
            </c:numRef>
          </c:val>
          <c:extLst>
            <c:ext xmlns:c16="http://schemas.microsoft.com/office/drawing/2014/chart" uri="{C3380CC4-5D6E-409C-BE32-E72D297353CC}">
              <c16:uniqueId val="{00000002-4683-4FB7-98EC-03BA337B67A5}"/>
            </c:ext>
          </c:extLst>
        </c:ser>
        <c:ser>
          <c:idx val="2"/>
          <c:order val="3"/>
          <c:tx>
            <c:strRef>
              <c:f>Sheet1!$E$1</c:f>
              <c:strCache>
                <c:ptCount val="1"/>
                <c:pt idx="0">
                  <c:v>Bottom(4-0)</c:v>
                </c:pt>
              </c:strCache>
            </c:strRef>
          </c:tx>
          <c:spPr>
            <a:solidFill>
              <a:schemeClr val="accent2">
                <a:lumMod val="20000"/>
                <a:lumOff val="80000"/>
              </a:schemeClr>
            </a:solidFill>
            <a:ln>
              <a:noFill/>
            </a:ln>
          </c:spPr>
          <c:invertIfNegative val="0"/>
          <c:dLbls>
            <c:dLbl>
              <c:idx val="0"/>
              <c:layout>
                <c:manualLayout>
                  <c:x val="8.67753955540249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B-41A1-A6F3-B2881C0D1226}"/>
                </c:ext>
              </c:extLst>
            </c:dLbl>
            <c:dLbl>
              <c:idx val="1"/>
              <c:layout>
                <c:manualLayout>
                  <c:x val="6.50815466655188E-3"/>
                  <c:y val="2.51100144866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B-41A1-A6F3-B2881C0D1226}"/>
                </c:ext>
              </c:extLst>
            </c:dLbl>
            <c:dLbl>
              <c:idx val="2"/>
              <c:layout>
                <c:manualLayout>
                  <c:x val="1.084692444425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EB-41A1-A6F3-B2881C0D1226}"/>
                </c:ext>
              </c:extLst>
            </c:dLbl>
            <c:dLbl>
              <c:idx val="3"/>
              <c:layout>
                <c:manualLayout>
                  <c:x val="5.4234622221264002E-3"/>
                  <c:y val="-5.022002897339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EB-41A1-A6F3-B2881C0D1226}"/>
                </c:ext>
              </c:extLst>
            </c:dLbl>
            <c:dLbl>
              <c:idx val="4"/>
              <c:layout>
                <c:manualLayout>
                  <c:x val="1.0846924444253E-2"/>
                  <c:y val="-4.60344947645362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FEB-41A1-A6F3-B2881C0D1226}"/>
                </c:ext>
              </c:extLst>
            </c:dLbl>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2018</c:v>
                </c:pt>
                <c:pt idx="1">
                  <c:v>2017</c:v>
                </c:pt>
                <c:pt idx="2">
                  <c:v>2016</c:v>
                </c:pt>
                <c:pt idx="3">
                  <c:v>2015</c:v>
                </c:pt>
                <c:pt idx="4">
                  <c:v>2014*</c:v>
                </c:pt>
              </c:strCache>
            </c:strRef>
          </c:cat>
          <c:val>
            <c:numRef>
              <c:f>Sheet1!$E$2:$E$6</c:f>
              <c:numCache>
                <c:formatCode>0%</c:formatCode>
                <c:ptCount val="5"/>
                <c:pt idx="0">
                  <c:v>1.60427807486631E-2</c:v>
                </c:pt>
                <c:pt idx="1">
                  <c:v>3.1561461794019897E-2</c:v>
                </c:pt>
                <c:pt idx="2">
                  <c:v>2.0992366412213699E-2</c:v>
                </c:pt>
                <c:pt idx="3">
                  <c:v>4.3290043290043302E-2</c:v>
                </c:pt>
                <c:pt idx="4">
                  <c:v>2.1000000000000001E-2</c:v>
                </c:pt>
              </c:numCache>
            </c:numRef>
          </c:val>
          <c:extLst>
            <c:ext xmlns:c16="http://schemas.microsoft.com/office/drawing/2014/chart" uri="{C3380CC4-5D6E-409C-BE32-E72D297353CC}">
              <c16:uniqueId val="{00000004-4683-4FB7-98EC-03BA337B67A5}"/>
            </c:ext>
          </c:extLst>
        </c:ser>
        <c:dLbls>
          <c:showLegendKey val="0"/>
          <c:showVal val="1"/>
          <c:showCatName val="0"/>
          <c:showSerName val="0"/>
          <c:showPercent val="0"/>
          <c:showBubbleSize val="0"/>
        </c:dLbls>
        <c:gapWidth val="50"/>
        <c:overlap val="100"/>
        <c:axId val="172892160"/>
        <c:axId val="172893696"/>
      </c:barChart>
      <c:catAx>
        <c:axId val="172892160"/>
        <c:scaling>
          <c:orientation val="maxMin"/>
        </c:scaling>
        <c:delete val="0"/>
        <c:axPos val="l"/>
        <c:numFmt formatCode="General" sourceLinked="1"/>
        <c:majorTickMark val="out"/>
        <c:minorTickMark val="none"/>
        <c:tickLblPos val="nextTo"/>
        <c:txPr>
          <a:bodyPr rot="0" vert="horz"/>
          <a:lstStyle/>
          <a:p>
            <a:pPr>
              <a:defRPr sz="1600" b="1"/>
            </a:pPr>
            <a:endParaRPr lang="en-US"/>
          </a:p>
        </c:txPr>
        <c:crossAx val="172893696"/>
        <c:crosses val="autoZero"/>
        <c:auto val="1"/>
        <c:lblAlgn val="ctr"/>
        <c:lblOffset val="100"/>
        <c:tickLblSkip val="1"/>
        <c:tickMarkSkip val="1"/>
        <c:noMultiLvlLbl val="0"/>
      </c:catAx>
      <c:valAx>
        <c:axId val="172893696"/>
        <c:scaling>
          <c:orientation val="minMax"/>
          <c:max val="1"/>
        </c:scaling>
        <c:delete val="0"/>
        <c:axPos val="b"/>
        <c:title>
          <c:tx>
            <c:rich>
              <a:bodyPr/>
              <a:lstStyle/>
              <a:p>
                <a:pPr>
                  <a:defRPr sz="1000"/>
                </a:pPr>
                <a:r>
                  <a:rPr lang="en-US" sz="1800" dirty="0"/>
                  <a:t>Percent of Respondents (n=561)</a:t>
                </a:r>
              </a:p>
            </c:rich>
          </c:tx>
          <c:layout>
            <c:manualLayout>
              <c:xMode val="edge"/>
              <c:yMode val="edge"/>
              <c:x val="0.31286646803983598"/>
              <c:y val="0.70352289548915403"/>
            </c:manualLayout>
          </c:layout>
          <c:overlay val="0"/>
        </c:title>
        <c:numFmt formatCode="0%" sourceLinked="0"/>
        <c:majorTickMark val="out"/>
        <c:minorTickMark val="none"/>
        <c:tickLblPos val="nextTo"/>
        <c:txPr>
          <a:bodyPr rot="0" vert="horz"/>
          <a:lstStyle/>
          <a:p>
            <a:pPr>
              <a:defRPr sz="1600" b="1"/>
            </a:pPr>
            <a:endParaRPr lang="en-US"/>
          </a:p>
        </c:txPr>
        <c:crossAx val="172892160"/>
        <c:crosses val="max"/>
        <c:crossBetween val="between"/>
        <c:majorUnit val="0.2"/>
      </c:valAx>
    </c:plotArea>
    <c:legend>
      <c:legendPos val="b"/>
      <c:layout>
        <c:manualLayout>
          <c:xMode val="edge"/>
          <c:yMode val="edge"/>
          <c:x val="0.139671148581683"/>
          <c:y val="0.56209933956707603"/>
          <c:w val="0.65624671916010502"/>
          <c:h val="0.118494641294838"/>
        </c:manualLayout>
      </c:layout>
      <c:overlay val="0"/>
      <c:txPr>
        <a:bodyPr/>
        <a:lstStyle/>
        <a:p>
          <a:pPr>
            <a:defRPr sz="1800" b="1"/>
          </a:pPr>
          <a:endParaRPr lang="en-US"/>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283950617284E-3"/>
          <c:y val="0"/>
          <c:w val="0.96604938271604901"/>
          <c:h val="0.86101937599097"/>
        </c:manualLayout>
      </c:layout>
      <c:barChart>
        <c:barDir val="col"/>
        <c:grouping val="clustered"/>
        <c:varyColors val="0"/>
        <c:ser>
          <c:idx val="0"/>
          <c:order val="0"/>
          <c:tx>
            <c:strRef>
              <c:f>Sheet1!$B$1</c:f>
              <c:strCache>
                <c:ptCount val="1"/>
                <c:pt idx="0">
                  <c:v>First-Timers (Non-Exhibitors)</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effectLst>
                      <a:outerShdw blurRad="50800" dist="50800" dir="5400000" algn="ctr" rotWithShape="0">
                        <a:schemeClr val="bg1"/>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_(* #,##0_);_(* \(#,##0\);_(* "-"??_);_(@_)</c:formatCode>
                <c:ptCount val="7"/>
                <c:pt idx="0">
                  <c:v>924</c:v>
                </c:pt>
                <c:pt idx="1">
                  <c:v>1078</c:v>
                </c:pt>
                <c:pt idx="2">
                  <c:v>1261</c:v>
                </c:pt>
                <c:pt idx="3">
                  <c:v>1409</c:v>
                </c:pt>
                <c:pt idx="4">
                  <c:v>1341</c:v>
                </c:pt>
                <c:pt idx="5">
                  <c:v>920</c:v>
                </c:pt>
                <c:pt idx="6">
                  <c:v>1533</c:v>
                </c:pt>
              </c:numCache>
            </c:numRef>
          </c:val>
          <c:extLst>
            <c:ext xmlns:c16="http://schemas.microsoft.com/office/drawing/2014/chart" uri="{C3380CC4-5D6E-409C-BE32-E72D297353CC}">
              <c16:uniqueId val="{00000000-A7CE-44AA-B66E-A94A6CDA679E}"/>
            </c:ext>
          </c:extLst>
        </c:ser>
        <c:dLbls>
          <c:showLegendKey val="0"/>
          <c:showVal val="0"/>
          <c:showCatName val="0"/>
          <c:showSerName val="0"/>
          <c:showPercent val="0"/>
          <c:showBubbleSize val="0"/>
        </c:dLbls>
        <c:gapWidth val="219"/>
        <c:overlap val="-27"/>
        <c:axId val="37586432"/>
        <c:axId val="37587968"/>
      </c:barChart>
      <c:catAx>
        <c:axId val="3758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7587968"/>
        <c:crosses val="autoZero"/>
        <c:auto val="1"/>
        <c:lblAlgn val="ctr"/>
        <c:lblOffset val="100"/>
        <c:noMultiLvlLbl val="0"/>
      </c:catAx>
      <c:valAx>
        <c:axId val="37587968"/>
        <c:scaling>
          <c:orientation val="minMax"/>
        </c:scaling>
        <c:delete val="1"/>
        <c:axPos val="l"/>
        <c:numFmt formatCode="_(* #,##0_);_(* \(#,##0\);_(* &quot;-&quot;??_);_(@_)" sourceLinked="1"/>
        <c:majorTickMark val="none"/>
        <c:minorTickMark val="none"/>
        <c:tickLblPos val="none"/>
        <c:crossAx val="37586432"/>
        <c:crosses val="autoZero"/>
        <c:crossBetween val="between"/>
      </c:valAx>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60454620395301"/>
          <c:y val="2.1276595744680799E-3"/>
          <c:w val="0.45299380472885697"/>
          <c:h val="0.83046408971605801"/>
        </c:manualLayout>
      </c:layout>
      <c:barChart>
        <c:barDir val="bar"/>
        <c:grouping val="clustered"/>
        <c:varyColors val="0"/>
        <c:ser>
          <c:idx val="3"/>
          <c:order val="0"/>
          <c:spPr>
            <a:solidFill>
              <a:schemeClr val="accent1"/>
            </a:solidFill>
            <a:ln w="12685">
              <a:noFill/>
              <a:prstDash val="solid"/>
            </a:ln>
          </c:spPr>
          <c:invertIfNegative val="0"/>
          <c:dLbls>
            <c:numFmt formatCode="0%" sourceLinked="0"/>
            <c:spPr>
              <a:noFill/>
              <a:ln w="25371">
                <a:noFill/>
              </a:ln>
            </c:spPr>
            <c:txPr>
              <a:bodyPr/>
              <a:lstStyle/>
              <a:p>
                <a:pPr>
                  <a:defRPr sz="16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Trade Show Exhibits
</c:v>
                </c:pt>
                <c:pt idx="1">
                  <c:v>Education
</c:v>
                </c:pt>
                <c:pt idx="2">
                  <c:v>Opportunity to meet with farmers from around the country*</c:v>
                </c:pt>
                <c:pt idx="3">
                  <c:v>Opportunity to meet with company representatives*</c:v>
                </c:pt>
                <c:pt idx="4">
                  <c:v>Sharing Ideas
</c:v>
                </c:pt>
                <c:pt idx="5">
                  <c:v>Location
</c:v>
                </c:pt>
                <c:pt idx="6">
                  <c:v>NCGA Meetings**
</c:v>
                </c:pt>
                <c:pt idx="7">
                  <c:v>ASA Meetings**
</c:v>
                </c:pt>
                <c:pt idx="8">
                  <c:v>National Corn Yield Contest
</c:v>
                </c:pt>
                <c:pt idx="9">
                  <c:v>Voting Delegate
</c:v>
                </c:pt>
                <c:pt idx="10">
                  <c:v>NAWG Meetings**
</c:v>
                </c:pt>
                <c:pt idx="11">
                  <c:v>NSP Meetings**
</c:v>
                </c:pt>
              </c:strCache>
            </c:strRef>
          </c:cat>
          <c:val>
            <c:numRef>
              <c:f>Sheet1!$B$2:$B$13</c:f>
              <c:numCache>
                <c:formatCode>0%</c:formatCode>
                <c:ptCount val="12"/>
                <c:pt idx="0">
                  <c:v>0.60934891485809695</c:v>
                </c:pt>
                <c:pt idx="1">
                  <c:v>0.557595993322204</c:v>
                </c:pt>
                <c:pt idx="2">
                  <c:v>0.47913188647746202</c:v>
                </c:pt>
                <c:pt idx="3">
                  <c:v>0.30550918196995003</c:v>
                </c:pt>
                <c:pt idx="4">
                  <c:v>0.25876460767946602</c:v>
                </c:pt>
                <c:pt idx="5">
                  <c:v>0.190317195325543</c:v>
                </c:pt>
                <c:pt idx="6">
                  <c:v>0.15025041736226999</c:v>
                </c:pt>
                <c:pt idx="7">
                  <c:v>0.143572621035058</c:v>
                </c:pt>
                <c:pt idx="8">
                  <c:v>0.12854757929883101</c:v>
                </c:pt>
                <c:pt idx="9">
                  <c:v>8.1803005008347196E-2</c:v>
                </c:pt>
                <c:pt idx="10">
                  <c:v>3.3388981636060099E-2</c:v>
                </c:pt>
                <c:pt idx="11">
                  <c:v>2.0033388981636101E-2</c:v>
                </c:pt>
              </c:numCache>
            </c:numRef>
          </c:val>
          <c:extLst>
            <c:ext xmlns:c16="http://schemas.microsoft.com/office/drawing/2014/chart" uri="{C3380CC4-5D6E-409C-BE32-E72D297353CC}">
              <c16:uniqueId val="{00000000-B9FB-4103-BB77-937186F33A4E}"/>
            </c:ext>
          </c:extLst>
        </c:ser>
        <c:dLbls>
          <c:showLegendKey val="0"/>
          <c:showVal val="1"/>
          <c:showCatName val="0"/>
          <c:showSerName val="0"/>
          <c:showPercent val="0"/>
          <c:showBubbleSize val="0"/>
        </c:dLbls>
        <c:gapWidth val="50"/>
        <c:axId val="173322240"/>
        <c:axId val="173324928"/>
      </c:barChart>
      <c:catAx>
        <c:axId val="173322240"/>
        <c:scaling>
          <c:orientation val="maxMin"/>
        </c:scaling>
        <c:delete val="0"/>
        <c:axPos val="l"/>
        <c:numFmt formatCode="General" sourceLinked="1"/>
        <c:majorTickMark val="out"/>
        <c:minorTickMark val="none"/>
        <c:tickLblPos val="nextTo"/>
        <c:spPr>
          <a:ln w="3171">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173324928"/>
        <c:crosses val="autoZero"/>
        <c:auto val="1"/>
        <c:lblAlgn val="ctr"/>
        <c:lblOffset val="100"/>
        <c:tickLblSkip val="1"/>
        <c:tickMarkSkip val="1"/>
        <c:noMultiLvlLbl val="0"/>
      </c:catAx>
      <c:valAx>
        <c:axId val="173324928"/>
        <c:scaling>
          <c:orientation val="minMax"/>
          <c:max val="1"/>
        </c:scaling>
        <c:delete val="0"/>
        <c:axPos val="b"/>
        <c:title>
          <c:tx>
            <c:rich>
              <a:bodyPr/>
              <a:lstStyle/>
              <a:p>
                <a:pPr>
                  <a:defRPr sz="1000" b="1" i="0" u="none" strike="noStrike" baseline="0">
                    <a:solidFill>
                      <a:schemeClr val="tx1"/>
                    </a:solidFill>
                    <a:latin typeface="Arial"/>
                    <a:ea typeface="Arial"/>
                    <a:cs typeface="Arial"/>
                  </a:defRPr>
                </a:pPr>
                <a:r>
                  <a:rPr lang="en-US" sz="1600" dirty="0"/>
                  <a:t>Percent of Respondents (n=599)</a:t>
                </a:r>
              </a:p>
            </c:rich>
          </c:tx>
          <c:layout>
            <c:manualLayout>
              <c:xMode val="edge"/>
              <c:yMode val="edge"/>
              <c:x val="0.61576176584558395"/>
              <c:y val="0.89497245251343005"/>
            </c:manualLayout>
          </c:layout>
          <c:overlay val="0"/>
          <c:spPr>
            <a:noFill/>
            <a:ln w="25371">
              <a:noFill/>
            </a:ln>
          </c:spPr>
        </c:title>
        <c:numFmt formatCode="0%" sourceLinked="0"/>
        <c:majorTickMark val="out"/>
        <c:minorTickMark val="none"/>
        <c:tickLblPos val="nextTo"/>
        <c:spPr>
          <a:ln w="31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73322240"/>
        <c:crosses val="max"/>
        <c:crossBetween val="between"/>
        <c:majorUnit val="0.2"/>
      </c:valAx>
      <c:spPr>
        <a:noFill/>
        <a:ln w="25371">
          <a:noFill/>
        </a:ln>
      </c:spPr>
    </c:plotArea>
    <c:plotVisOnly val="1"/>
    <c:dispBlanksAs val="gap"/>
    <c:showDLblsOverMax val="0"/>
  </c:chart>
  <c:spPr>
    <a:noFill/>
    <a:ln>
      <a:noFill/>
    </a:ln>
  </c:spPr>
  <c:txPr>
    <a:bodyPr/>
    <a:lstStyle/>
    <a:p>
      <a:pPr>
        <a:defRPr sz="1798"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6051449352201"/>
          <c:y val="5.5710306406685402E-3"/>
          <c:w val="0.80422776641896199"/>
          <c:h val="0.76044568245125499"/>
        </c:manualLayout>
      </c:layout>
      <c:barChart>
        <c:barDir val="bar"/>
        <c:grouping val="stacked"/>
        <c:varyColors val="0"/>
        <c:ser>
          <c:idx val="3"/>
          <c:order val="0"/>
          <c:tx>
            <c:strRef>
              <c:f>Sheet1!$B$1</c:f>
              <c:strCache>
                <c:ptCount val="1"/>
                <c:pt idx="0">
                  <c:v>Excellent</c:v>
                </c:pt>
              </c:strCache>
            </c:strRef>
          </c:tx>
          <c:spPr>
            <a:solidFill>
              <a:schemeClr val="accent1"/>
            </a:solidFill>
            <a:ln w="18952">
              <a:noFill/>
              <a:prstDash val="solid"/>
            </a:ln>
          </c:spPr>
          <c:invertIfNegative val="0"/>
          <c:dLbls>
            <c:numFmt formatCode="0%" sourceLinked="0"/>
            <c:spPr>
              <a:noFill/>
              <a:ln w="37905">
                <a:noFill/>
              </a:ln>
            </c:spPr>
            <c:txPr>
              <a:bodyPr/>
              <a:lstStyle/>
              <a:p>
                <a:pPr>
                  <a:defRPr sz="2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c:v>
                </c:pt>
                <c:pt idx="1">
                  <c:v>2017</c:v>
                </c:pt>
                <c:pt idx="2">
                  <c:v>2016</c:v>
                </c:pt>
                <c:pt idx="3">
                  <c:v>2015*</c:v>
                </c:pt>
              </c:strCache>
            </c:strRef>
          </c:cat>
          <c:val>
            <c:numRef>
              <c:f>Sheet1!$B$2:$B$5</c:f>
              <c:numCache>
                <c:formatCode>0%</c:formatCode>
                <c:ptCount val="4"/>
                <c:pt idx="0">
                  <c:v>0.45652173913043498</c:v>
                </c:pt>
                <c:pt idx="1">
                  <c:v>0.563444108761329</c:v>
                </c:pt>
                <c:pt idx="2">
                  <c:v>0.515267175572519</c:v>
                </c:pt>
                <c:pt idx="3">
                  <c:v>0.47835497835497798</c:v>
                </c:pt>
              </c:numCache>
            </c:numRef>
          </c:val>
          <c:extLst>
            <c:ext xmlns:c16="http://schemas.microsoft.com/office/drawing/2014/chart" uri="{C3380CC4-5D6E-409C-BE32-E72D297353CC}">
              <c16:uniqueId val="{00000000-AFC6-4C1B-958B-E9E8B7843E5A}"/>
            </c:ext>
          </c:extLst>
        </c:ser>
        <c:ser>
          <c:idx val="0"/>
          <c:order val="1"/>
          <c:tx>
            <c:strRef>
              <c:f>Sheet1!$C$1</c:f>
              <c:strCache>
                <c:ptCount val="1"/>
                <c:pt idx="0">
                  <c:v>Good</c:v>
                </c:pt>
              </c:strCache>
            </c:strRef>
          </c:tx>
          <c:spPr>
            <a:solidFill>
              <a:schemeClr val="accent2"/>
            </a:solidFill>
            <a:ln w="18952">
              <a:noFill/>
              <a:prstDash val="solid"/>
            </a:ln>
          </c:spPr>
          <c:invertIfNegative val="0"/>
          <c:dLbls>
            <c:numFmt formatCode="0%" sourceLinked="0"/>
            <c:spPr>
              <a:noFill/>
              <a:ln w="37905">
                <a:noFill/>
              </a:ln>
            </c:spPr>
            <c:txPr>
              <a:bodyPr/>
              <a:lstStyle/>
              <a:p>
                <a:pPr>
                  <a:defRPr sz="2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2018</c:v>
                </c:pt>
                <c:pt idx="1">
                  <c:v>2017</c:v>
                </c:pt>
                <c:pt idx="2">
                  <c:v>2016</c:v>
                </c:pt>
                <c:pt idx="3">
                  <c:v>2015*</c:v>
                </c:pt>
              </c:strCache>
            </c:strRef>
          </c:cat>
          <c:val>
            <c:numRef>
              <c:f>Sheet1!$C$2:$C$5</c:f>
              <c:numCache>
                <c:formatCode>0%</c:formatCode>
                <c:ptCount val="4"/>
                <c:pt idx="0">
                  <c:v>0.496655518394649</c:v>
                </c:pt>
                <c:pt idx="1">
                  <c:v>0.40332326283987902</c:v>
                </c:pt>
                <c:pt idx="2">
                  <c:v>0.45038167938931301</c:v>
                </c:pt>
                <c:pt idx="3">
                  <c:v>0.47835497835497798</c:v>
                </c:pt>
              </c:numCache>
            </c:numRef>
          </c:val>
          <c:extLst>
            <c:ext xmlns:c16="http://schemas.microsoft.com/office/drawing/2014/chart" uri="{C3380CC4-5D6E-409C-BE32-E72D297353CC}">
              <c16:uniqueId val="{00000001-AFC6-4C1B-958B-E9E8B7843E5A}"/>
            </c:ext>
          </c:extLst>
        </c:ser>
        <c:ser>
          <c:idx val="1"/>
          <c:order val="2"/>
          <c:tx>
            <c:strRef>
              <c:f>Sheet1!$D$1</c:f>
              <c:strCache>
                <c:ptCount val="1"/>
                <c:pt idx="0">
                  <c:v>Fair</c:v>
                </c:pt>
              </c:strCache>
            </c:strRef>
          </c:tx>
          <c:spPr>
            <a:solidFill>
              <a:schemeClr val="accent2">
                <a:lumMod val="60000"/>
                <a:lumOff val="40000"/>
              </a:schemeClr>
            </a:solidFill>
            <a:ln w="18952">
              <a:noFill/>
              <a:prstDash val="solid"/>
            </a:ln>
          </c:spPr>
          <c:invertIfNegative val="0"/>
          <c:dLbls>
            <c:dLbl>
              <c:idx val="0"/>
              <c:layout>
                <c:manualLayout>
                  <c:x val="1.65134856665545E-2"/>
                  <c:y val="-7.6455560356046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35-43D6-ADA3-5BEC3B2BAA4F}"/>
                </c:ext>
              </c:extLst>
            </c:dLbl>
            <c:dLbl>
              <c:idx val="1"/>
              <c:layout>
                <c:manualLayout>
                  <c:x val="1.1008990444369499E-2"/>
                  <c:y val="4.672230269977820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35-43D6-ADA3-5BEC3B2BAA4F}"/>
                </c:ext>
              </c:extLst>
            </c:dLbl>
            <c:dLbl>
              <c:idx val="2"/>
              <c:layout>
                <c:manualLayout>
                  <c:x val="1.21098894888066E-2"/>
                  <c:y val="-1.01940747141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35-43D6-ADA3-5BEC3B2BAA4F}"/>
                </c:ext>
              </c:extLst>
            </c:dLbl>
            <c:dLbl>
              <c:idx val="3"/>
              <c:layout>
                <c:manualLayout>
                  <c:x val="1.5412586622117501E-2"/>
                  <c:y val="1.27429947341986E-2"/>
                </c:manualLayout>
              </c:layout>
              <c:spPr>
                <a:noFill/>
                <a:ln>
                  <a:noFill/>
                </a:ln>
                <a:effectLst/>
              </c:spPr>
              <c:txPr>
                <a:bodyPr wrap="square" lIns="38100" tIns="19050" rIns="38100" bIns="19050" anchor="ctr">
                  <a:noAutofit/>
                </a:bodyPr>
                <a:lstStyle/>
                <a:p>
                  <a:pPr>
                    <a:defRPr sz="20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5.8248568441159901E-2"/>
                      <c:h val="7.6455560356046101E-2"/>
                    </c:manualLayout>
                  </c15:layout>
                </c:ext>
                <c:ext xmlns:c16="http://schemas.microsoft.com/office/drawing/2014/chart" uri="{C3380CC4-5D6E-409C-BE32-E72D297353CC}">
                  <c16:uniqueId val="{00000003-A435-43D6-ADA3-5BEC3B2BAA4F}"/>
                </c:ext>
              </c:extLst>
            </c:dLbl>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2018</c:v>
                </c:pt>
                <c:pt idx="1">
                  <c:v>2017</c:v>
                </c:pt>
                <c:pt idx="2">
                  <c:v>2016</c:v>
                </c:pt>
                <c:pt idx="3">
                  <c:v>2015*</c:v>
                </c:pt>
              </c:strCache>
            </c:strRef>
          </c:cat>
          <c:val>
            <c:numRef>
              <c:f>Sheet1!$D$2:$D$5</c:f>
              <c:numCache>
                <c:formatCode>0%</c:formatCode>
                <c:ptCount val="4"/>
                <c:pt idx="0">
                  <c:v>4.51505016722408E-2</c:v>
                </c:pt>
                <c:pt idx="1">
                  <c:v>3.0211480362537801E-2</c:v>
                </c:pt>
                <c:pt idx="2">
                  <c:v>3.0534351145038201E-2</c:v>
                </c:pt>
                <c:pt idx="3">
                  <c:v>4.11255411255411E-2</c:v>
                </c:pt>
              </c:numCache>
            </c:numRef>
          </c:val>
          <c:extLst>
            <c:ext xmlns:c16="http://schemas.microsoft.com/office/drawing/2014/chart" uri="{C3380CC4-5D6E-409C-BE32-E72D297353CC}">
              <c16:uniqueId val="{0000000B-AFC6-4C1B-958B-E9E8B7843E5A}"/>
            </c:ext>
          </c:extLst>
        </c:ser>
        <c:ser>
          <c:idx val="2"/>
          <c:order val="3"/>
          <c:tx>
            <c:strRef>
              <c:f>Sheet1!$E$1</c:f>
              <c:strCache>
                <c:ptCount val="1"/>
                <c:pt idx="0">
                  <c:v>Poor</c:v>
                </c:pt>
              </c:strCache>
            </c:strRef>
          </c:tx>
          <c:spPr>
            <a:solidFill>
              <a:schemeClr val="accent2">
                <a:lumMod val="20000"/>
                <a:lumOff val="80000"/>
              </a:schemeClr>
            </a:solidFill>
            <a:ln w="18952">
              <a:noFill/>
              <a:prstDash val="solid"/>
            </a:ln>
          </c:spPr>
          <c:invertIfNegative val="0"/>
          <c:dLbls>
            <c:delete val="1"/>
          </c:dLbls>
          <c:cat>
            <c:strRef>
              <c:f>Sheet1!$A$2:$A$5</c:f>
              <c:strCache>
                <c:ptCount val="4"/>
                <c:pt idx="0">
                  <c:v>2018</c:v>
                </c:pt>
                <c:pt idx="1">
                  <c:v>2017</c:v>
                </c:pt>
                <c:pt idx="2">
                  <c:v>2016</c:v>
                </c:pt>
                <c:pt idx="3">
                  <c:v>2015*</c:v>
                </c:pt>
              </c:strCache>
            </c:strRef>
          </c:cat>
          <c:val>
            <c:numRef>
              <c:f>Sheet1!$E$2:$E$5</c:f>
              <c:numCache>
                <c:formatCode>0%</c:formatCode>
                <c:ptCount val="4"/>
                <c:pt idx="0">
                  <c:v>1.67224080267559E-3</c:v>
                </c:pt>
                <c:pt idx="1">
                  <c:v>3.0211480362537799E-3</c:v>
                </c:pt>
                <c:pt idx="2">
                  <c:v>3.81679389312977E-3</c:v>
                </c:pt>
                <c:pt idx="3">
                  <c:v>2.1645021645021602E-3</c:v>
                </c:pt>
              </c:numCache>
            </c:numRef>
          </c:val>
          <c:extLst>
            <c:ext xmlns:c16="http://schemas.microsoft.com/office/drawing/2014/chart" uri="{C3380CC4-5D6E-409C-BE32-E72D297353CC}">
              <c16:uniqueId val="{0000000C-AFC6-4C1B-958B-E9E8B7843E5A}"/>
            </c:ext>
          </c:extLst>
        </c:ser>
        <c:ser>
          <c:idx val="4"/>
          <c:order val="4"/>
          <c:tx>
            <c:strRef>
              <c:f>Sheet1!$F$1</c:f>
              <c:strCache>
                <c:ptCount val="1"/>
                <c:pt idx="0">
                  <c:v>No Comment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2018</c:v>
                </c:pt>
                <c:pt idx="1">
                  <c:v>2017</c:v>
                </c:pt>
                <c:pt idx="2">
                  <c:v>2016</c:v>
                </c:pt>
                <c:pt idx="3">
                  <c:v>2015*</c:v>
                </c:pt>
              </c:strCache>
            </c:strRef>
          </c:cat>
          <c:val>
            <c:numRef>
              <c:f>Sheet1!$F$2:$F$5</c:f>
              <c:numCache>
                <c:formatCode>0%</c:formatCode>
                <c:ptCount val="4"/>
                <c:pt idx="0">
                  <c:v>1.66944908180301E-3</c:v>
                </c:pt>
                <c:pt idx="1">
                  <c:v>3.0120481927710802E-3</c:v>
                </c:pt>
              </c:numCache>
            </c:numRef>
          </c:val>
          <c:extLst>
            <c:ext xmlns:c16="http://schemas.microsoft.com/office/drawing/2014/chart" uri="{C3380CC4-5D6E-409C-BE32-E72D297353CC}">
              <c16:uniqueId val="{00000004-A435-43D6-ADA3-5BEC3B2BAA4F}"/>
            </c:ext>
          </c:extLst>
        </c:ser>
        <c:dLbls>
          <c:showLegendKey val="0"/>
          <c:showVal val="1"/>
          <c:showCatName val="0"/>
          <c:showSerName val="0"/>
          <c:showPercent val="0"/>
          <c:showBubbleSize val="0"/>
        </c:dLbls>
        <c:gapWidth val="50"/>
        <c:overlap val="100"/>
        <c:axId val="173004672"/>
        <c:axId val="173006208"/>
      </c:barChart>
      <c:catAx>
        <c:axId val="173004672"/>
        <c:scaling>
          <c:orientation val="maxMin"/>
        </c:scaling>
        <c:delete val="0"/>
        <c:axPos val="l"/>
        <c:numFmt formatCode="General" sourceLinked="1"/>
        <c:majorTickMark val="out"/>
        <c:minorTickMark val="none"/>
        <c:tickLblPos val="nextTo"/>
        <c:spPr>
          <a:ln w="4738">
            <a:solidFill>
              <a:schemeClr val="tx1"/>
            </a:solidFill>
            <a:prstDash val="solid"/>
          </a:ln>
        </c:spPr>
        <c:txPr>
          <a:bodyPr rot="0" vert="horz"/>
          <a:lstStyle/>
          <a:p>
            <a:pPr>
              <a:defRPr sz="1600"/>
            </a:pPr>
            <a:endParaRPr lang="en-US"/>
          </a:p>
        </c:txPr>
        <c:crossAx val="173006208"/>
        <c:crosses val="autoZero"/>
        <c:auto val="1"/>
        <c:lblAlgn val="ctr"/>
        <c:lblOffset val="100"/>
        <c:tickLblSkip val="1"/>
        <c:tickMarkSkip val="1"/>
        <c:noMultiLvlLbl val="0"/>
      </c:catAx>
      <c:valAx>
        <c:axId val="173006208"/>
        <c:scaling>
          <c:orientation val="minMax"/>
          <c:max val="1"/>
        </c:scaling>
        <c:delete val="0"/>
        <c:axPos val="b"/>
        <c:title>
          <c:tx>
            <c:rich>
              <a:bodyPr/>
              <a:lstStyle/>
              <a:p>
                <a:pPr>
                  <a:defRPr sz="1000"/>
                </a:pPr>
                <a:r>
                  <a:rPr lang="en-US" sz="1600" dirty="0"/>
                  <a:t>Percent of Respondents Rating (n=598)</a:t>
                </a:r>
              </a:p>
            </c:rich>
          </c:tx>
          <c:layout>
            <c:manualLayout>
              <c:xMode val="edge"/>
              <c:yMode val="edge"/>
              <c:x val="0.27349158193644801"/>
              <c:y val="0.85098971823216296"/>
            </c:manualLayout>
          </c:layout>
          <c:overlay val="0"/>
          <c:spPr>
            <a:noFill/>
            <a:ln w="37905">
              <a:noFill/>
            </a:ln>
          </c:spPr>
        </c:title>
        <c:numFmt formatCode="0%" sourceLinked="0"/>
        <c:majorTickMark val="out"/>
        <c:minorTickMark val="none"/>
        <c:tickLblPos val="nextTo"/>
        <c:spPr>
          <a:ln w="4738">
            <a:solidFill>
              <a:schemeClr val="tx1"/>
            </a:solidFill>
            <a:prstDash val="solid"/>
          </a:ln>
        </c:spPr>
        <c:txPr>
          <a:bodyPr rot="0" vert="horz"/>
          <a:lstStyle/>
          <a:p>
            <a:pPr>
              <a:defRPr sz="1600"/>
            </a:pPr>
            <a:endParaRPr lang="en-US"/>
          </a:p>
        </c:txPr>
        <c:crossAx val="173004672"/>
        <c:crosses val="max"/>
        <c:crossBetween val="between"/>
        <c:majorUnit val="0.2"/>
        <c:minorUnit val="0.04"/>
      </c:valAx>
      <c:spPr>
        <a:noFill/>
        <a:ln w="37905">
          <a:noFill/>
        </a:ln>
      </c:spPr>
    </c:plotArea>
    <c:legend>
      <c:legendPos val="b"/>
      <c:layout>
        <c:manualLayout>
          <c:xMode val="edge"/>
          <c:yMode val="edge"/>
          <c:x val="0.21788083695373101"/>
          <c:y val="0.91668270360506998"/>
          <c:w val="0.47271174666215199"/>
          <c:h val="6.5487297841765907E-2"/>
        </c:manualLayout>
      </c:layout>
      <c:overlay val="0"/>
      <c:txPr>
        <a:bodyPr/>
        <a:lstStyle/>
        <a:p>
          <a:pPr>
            <a:defRPr sz="1600"/>
          </a:pPr>
          <a:endParaRPr lang="en-US"/>
        </a:p>
      </c:txPr>
    </c:legend>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Booths</c:v>
                </c:pt>
              </c:strCache>
            </c:strRef>
          </c:tx>
          <c:spPr>
            <a:solidFill>
              <a:schemeClr val="accent1"/>
            </a:solidFill>
            <a:ln>
              <a:noFill/>
            </a:ln>
            <a:effectLst/>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2010 Anaheim</c:v>
                </c:pt>
                <c:pt idx="1">
                  <c:v>2011 Tampa</c:v>
                </c:pt>
                <c:pt idx="2">
                  <c:v>2012 Nashville</c:v>
                </c:pt>
                <c:pt idx="3">
                  <c:v>2013 Kissimmee</c:v>
                </c:pt>
                <c:pt idx="4">
                  <c:v>2014 San Antonio</c:v>
                </c:pt>
                <c:pt idx="5">
                  <c:v>2015 Phoenix</c:v>
                </c:pt>
                <c:pt idx="6">
                  <c:v>2016 New Orleans</c:v>
                </c:pt>
                <c:pt idx="7">
                  <c:v>2017 San Antonio</c:v>
                </c:pt>
                <c:pt idx="8">
                  <c:v>2018 Anaheim</c:v>
                </c:pt>
              </c:strCache>
            </c:strRef>
          </c:cat>
          <c:val>
            <c:numRef>
              <c:f>Sheet1!$B$2:$B$10</c:f>
              <c:numCache>
                <c:formatCode>General</c:formatCode>
                <c:ptCount val="9"/>
                <c:pt idx="0">
                  <c:v>816</c:v>
                </c:pt>
                <c:pt idx="1">
                  <c:v>871</c:v>
                </c:pt>
                <c:pt idx="2">
                  <c:v>963</c:v>
                </c:pt>
                <c:pt idx="3">
                  <c:v>1010</c:v>
                </c:pt>
                <c:pt idx="4">
                  <c:v>1262</c:v>
                </c:pt>
                <c:pt idx="5">
                  <c:v>1705</c:v>
                </c:pt>
                <c:pt idx="6">
                  <c:v>2533</c:v>
                </c:pt>
                <c:pt idx="7">
                  <c:v>2266</c:v>
                </c:pt>
                <c:pt idx="8">
                  <c:v>1894</c:v>
                </c:pt>
              </c:numCache>
            </c:numRef>
          </c:val>
          <c:extLst>
            <c:ext xmlns:c16="http://schemas.microsoft.com/office/drawing/2014/chart" uri="{C3380CC4-5D6E-409C-BE32-E72D297353CC}">
              <c16:uniqueId val="{00000000-646E-4FEF-8276-1722EB606D7E}"/>
            </c:ext>
          </c:extLst>
        </c:ser>
        <c:ser>
          <c:idx val="1"/>
          <c:order val="1"/>
          <c:tx>
            <c:strRef>
              <c:f>Sheet1!$C$1</c:f>
              <c:strCache>
                <c:ptCount val="1"/>
                <c:pt idx="0">
                  <c:v>Companies</c:v>
                </c:pt>
              </c:strCache>
            </c:strRef>
          </c:tx>
          <c:spPr>
            <a:solidFill>
              <a:schemeClr val="accent2"/>
            </a:solidFill>
            <a:ln>
              <a:noFill/>
            </a:ln>
            <a:effectLst/>
          </c:spPr>
          <c:invertIfNegative val="0"/>
          <c:dLbls>
            <c:dLbl>
              <c:idx val="0"/>
              <c:layout>
                <c:manualLayout>
                  <c:x val="4.6296296296296294E-3"/>
                  <c:y val="5.29100529100529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6E-4FEF-8276-1722EB606D7E}"/>
                </c:ext>
              </c:extLst>
            </c:dLbl>
            <c:dLbl>
              <c:idx val="1"/>
              <c:layout>
                <c:manualLayout>
                  <c:x val="8.1018518518518514E-3"/>
                  <c:y val="-2.6455026455025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6E-4FEF-8276-1722EB606D7E}"/>
                </c:ext>
              </c:extLst>
            </c:dLbl>
            <c:dLbl>
              <c:idx val="2"/>
              <c:layout>
                <c:manualLayout>
                  <c:x val="8.1018518518518098E-3"/>
                  <c:y val="2.6455026455026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6E-4FEF-8276-1722EB606D7E}"/>
                </c:ext>
              </c:extLst>
            </c:dLbl>
            <c:dLbl>
              <c:idx val="3"/>
              <c:layout>
                <c:manualLayout>
                  <c:x val="4.629629629629629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6E-4FEF-8276-1722EB606D7E}"/>
                </c:ext>
              </c:extLst>
            </c:dLbl>
            <c:dLbl>
              <c:idx val="4"/>
              <c:layout>
                <c:manualLayout>
                  <c:x val="8.1018518518518514E-3"/>
                  <c:y val="-9.700064310872375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6E-4FEF-8276-1722EB606D7E}"/>
                </c:ext>
              </c:extLst>
            </c:dLbl>
            <c:dLbl>
              <c:idx val="5"/>
              <c:layout>
                <c:manualLayout>
                  <c:x val="8.10185185185193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6E-4FEF-8276-1722EB606D7E}"/>
                </c:ext>
              </c:extLst>
            </c:dLbl>
            <c:dLbl>
              <c:idx val="6"/>
              <c:layout>
                <c:manualLayout>
                  <c:x val="8.1018518518518514E-3"/>
                  <c:y val="2.6455026455026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6E-4FEF-8276-1722EB606D7E}"/>
                </c:ext>
              </c:extLst>
            </c:dLbl>
            <c:dLbl>
              <c:idx val="7"/>
              <c:layout>
                <c:manualLayout>
                  <c:x val="1.1574074074074073E-2"/>
                  <c:y val="2.6455026455026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6E-4FEF-8276-1722EB606D7E}"/>
                </c:ext>
              </c:extLst>
            </c:dLbl>
            <c:dLbl>
              <c:idx val="8"/>
              <c:layout>
                <c:manualLayout>
                  <c:x val="8.1018518518518514E-3"/>
                  <c:y val="2.6455026455026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6E-4FEF-8276-1722EB606D7E}"/>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2010 Anaheim</c:v>
                </c:pt>
                <c:pt idx="1">
                  <c:v>2011 Tampa</c:v>
                </c:pt>
                <c:pt idx="2">
                  <c:v>2012 Nashville</c:v>
                </c:pt>
                <c:pt idx="3">
                  <c:v>2013 Kissimmee</c:v>
                </c:pt>
                <c:pt idx="4">
                  <c:v>2014 San Antonio</c:v>
                </c:pt>
                <c:pt idx="5">
                  <c:v>2015 Phoenix</c:v>
                </c:pt>
                <c:pt idx="6">
                  <c:v>2016 New Orleans</c:v>
                </c:pt>
                <c:pt idx="7">
                  <c:v>2017 San Antonio</c:v>
                </c:pt>
                <c:pt idx="8">
                  <c:v>2018 Anaheim</c:v>
                </c:pt>
              </c:strCache>
            </c:strRef>
          </c:cat>
          <c:val>
            <c:numRef>
              <c:f>Sheet1!$C$2:$C$10</c:f>
              <c:numCache>
                <c:formatCode>General</c:formatCode>
                <c:ptCount val="9"/>
                <c:pt idx="0">
                  <c:v>202</c:v>
                </c:pt>
                <c:pt idx="1">
                  <c:v>222</c:v>
                </c:pt>
                <c:pt idx="2">
                  <c:v>252</c:v>
                </c:pt>
                <c:pt idx="3">
                  <c:v>234</c:v>
                </c:pt>
                <c:pt idx="4">
                  <c:v>301</c:v>
                </c:pt>
                <c:pt idx="5">
                  <c:v>354</c:v>
                </c:pt>
                <c:pt idx="6">
                  <c:v>433</c:v>
                </c:pt>
                <c:pt idx="7">
                  <c:v>425</c:v>
                </c:pt>
                <c:pt idx="8">
                  <c:v>367</c:v>
                </c:pt>
              </c:numCache>
            </c:numRef>
          </c:val>
          <c:extLst>
            <c:ext xmlns:c16="http://schemas.microsoft.com/office/drawing/2014/chart" uri="{C3380CC4-5D6E-409C-BE32-E72D297353CC}">
              <c16:uniqueId val="{0000000A-646E-4FEF-8276-1722EB606D7E}"/>
            </c:ext>
          </c:extLst>
        </c:ser>
        <c:ser>
          <c:idx val="2"/>
          <c:order val="2"/>
          <c:tx>
            <c:strRef>
              <c:f>Sheet1!$D$1</c:f>
              <c:strCache>
                <c:ptCount val="1"/>
                <c:pt idx="0">
                  <c:v>New Exhibitors</c:v>
                </c:pt>
              </c:strCache>
            </c:strRef>
          </c:tx>
          <c:spPr>
            <a:solidFill>
              <a:schemeClr val="accent3"/>
            </a:solidFill>
            <a:ln>
              <a:noFill/>
            </a:ln>
            <a:effectLst/>
          </c:spPr>
          <c:invertIfNegative val="0"/>
          <c:dLbls>
            <c:dLbl>
              <c:idx val="0"/>
              <c:layout>
                <c:manualLayout>
                  <c:x val="5.7870370370370367E-3"/>
                  <c:y val="2.645502645502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6E-4FEF-8276-1722EB606D7E}"/>
                </c:ext>
              </c:extLst>
            </c:dLbl>
            <c:dLbl>
              <c:idx val="6"/>
              <c:layout>
                <c:manualLayout>
                  <c:x val="6.9444444444445291E-3"/>
                  <c:y val="2.64550264550264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6E-4FEF-8276-1722EB606D7E}"/>
                </c:ext>
              </c:extLst>
            </c:dLbl>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2010 Anaheim</c:v>
                </c:pt>
                <c:pt idx="1">
                  <c:v>2011 Tampa</c:v>
                </c:pt>
                <c:pt idx="2">
                  <c:v>2012 Nashville</c:v>
                </c:pt>
                <c:pt idx="3">
                  <c:v>2013 Kissimmee</c:v>
                </c:pt>
                <c:pt idx="4">
                  <c:v>2014 San Antonio</c:v>
                </c:pt>
                <c:pt idx="5">
                  <c:v>2015 Phoenix</c:v>
                </c:pt>
                <c:pt idx="6">
                  <c:v>2016 New Orleans</c:v>
                </c:pt>
                <c:pt idx="7">
                  <c:v>2017 San Antonio</c:v>
                </c:pt>
                <c:pt idx="8">
                  <c:v>2018 Anaheim</c:v>
                </c:pt>
              </c:strCache>
            </c:strRef>
          </c:cat>
          <c:val>
            <c:numRef>
              <c:f>Sheet1!$D$2:$D$10</c:f>
              <c:numCache>
                <c:formatCode>General</c:formatCode>
                <c:ptCount val="9"/>
                <c:pt idx="0">
                  <c:v>30</c:v>
                </c:pt>
                <c:pt idx="1">
                  <c:v>34</c:v>
                </c:pt>
                <c:pt idx="2">
                  <c:v>38</c:v>
                </c:pt>
                <c:pt idx="3">
                  <c:v>19</c:v>
                </c:pt>
                <c:pt idx="4">
                  <c:v>71</c:v>
                </c:pt>
                <c:pt idx="5">
                  <c:v>70</c:v>
                </c:pt>
                <c:pt idx="6">
                  <c:v>128</c:v>
                </c:pt>
                <c:pt idx="7">
                  <c:v>83</c:v>
                </c:pt>
                <c:pt idx="8">
                  <c:v>45</c:v>
                </c:pt>
              </c:numCache>
            </c:numRef>
          </c:val>
          <c:extLst>
            <c:ext xmlns:c16="http://schemas.microsoft.com/office/drawing/2014/chart" uri="{C3380CC4-5D6E-409C-BE32-E72D297353CC}">
              <c16:uniqueId val="{0000000D-646E-4FEF-8276-1722EB606D7E}"/>
            </c:ext>
          </c:extLst>
        </c:ser>
        <c:dLbls>
          <c:showLegendKey val="0"/>
          <c:showVal val="0"/>
          <c:showCatName val="0"/>
          <c:showSerName val="0"/>
          <c:showPercent val="0"/>
          <c:showBubbleSize val="0"/>
        </c:dLbls>
        <c:gapWidth val="219"/>
        <c:overlap val="-27"/>
        <c:axId val="162005376"/>
        <c:axId val="162006912"/>
      </c:barChart>
      <c:catAx>
        <c:axId val="16200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006912"/>
        <c:crosses val="autoZero"/>
        <c:auto val="1"/>
        <c:lblAlgn val="ctr"/>
        <c:lblOffset val="100"/>
        <c:noMultiLvlLbl val="0"/>
      </c:catAx>
      <c:valAx>
        <c:axId val="16200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00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extLst>
              <c:ext xmlns:c16="http://schemas.microsoft.com/office/drawing/2014/chart" uri="{C3380CC4-5D6E-409C-BE32-E72D297353CC}">
                <c16:uniqueId val="{00000000-9BF1-4FF0-884E-7E4C8223CC11}"/>
              </c:ext>
            </c:extLst>
          </c:dPt>
          <c:dPt>
            <c:idx val="1"/>
            <c:bubble3D val="0"/>
            <c:extLst>
              <c:ext xmlns:c16="http://schemas.microsoft.com/office/drawing/2014/chart" uri="{C3380CC4-5D6E-409C-BE32-E72D297353CC}">
                <c16:uniqueId val="{00000001-9BF1-4FF0-884E-7E4C8223CC11}"/>
              </c:ext>
            </c:extLst>
          </c:dPt>
          <c:dPt>
            <c:idx val="2"/>
            <c:bubble3D val="0"/>
            <c:extLst>
              <c:ext xmlns:c16="http://schemas.microsoft.com/office/drawing/2014/chart" uri="{C3380CC4-5D6E-409C-BE32-E72D297353CC}">
                <c16:uniqueId val="{00000002-9BF1-4FF0-884E-7E4C8223CC11}"/>
              </c:ext>
            </c:extLst>
          </c:dPt>
          <c:dPt>
            <c:idx val="3"/>
            <c:bubble3D val="0"/>
            <c:extLst>
              <c:ext xmlns:c16="http://schemas.microsoft.com/office/drawing/2014/chart" uri="{C3380CC4-5D6E-409C-BE32-E72D297353CC}">
                <c16:uniqueId val="{00000003-9BF1-4FF0-884E-7E4C8223CC11}"/>
              </c:ext>
            </c:extLst>
          </c:dPt>
          <c:dPt>
            <c:idx val="4"/>
            <c:bubble3D val="0"/>
            <c:extLst>
              <c:ext xmlns:c16="http://schemas.microsoft.com/office/drawing/2014/chart" uri="{C3380CC4-5D6E-409C-BE32-E72D297353CC}">
                <c16:uniqueId val="{00000004-9BF1-4FF0-884E-7E4C8223CC11}"/>
              </c:ext>
            </c:extLst>
          </c:dPt>
          <c:dPt>
            <c:idx val="5"/>
            <c:bubble3D val="0"/>
            <c:extLst>
              <c:ext xmlns:c16="http://schemas.microsoft.com/office/drawing/2014/chart" uri="{C3380CC4-5D6E-409C-BE32-E72D297353CC}">
                <c16:uniqueId val="{00000005-9BF1-4FF0-884E-7E4C8223CC11}"/>
              </c:ext>
            </c:extLst>
          </c:dPt>
          <c:dPt>
            <c:idx val="6"/>
            <c:bubble3D val="0"/>
            <c:extLst>
              <c:ext xmlns:c16="http://schemas.microsoft.com/office/drawing/2014/chart" uri="{C3380CC4-5D6E-409C-BE32-E72D297353CC}">
                <c16:uniqueId val="{00000006-9BF1-4FF0-884E-7E4C8223CC11}"/>
              </c:ext>
            </c:extLst>
          </c:dPt>
          <c:dPt>
            <c:idx val="7"/>
            <c:bubble3D val="0"/>
            <c:extLst>
              <c:ext xmlns:c16="http://schemas.microsoft.com/office/drawing/2014/chart" uri="{C3380CC4-5D6E-409C-BE32-E72D297353CC}">
                <c16:uniqueId val="{00000007-9BF1-4FF0-884E-7E4C8223CC11}"/>
              </c:ext>
            </c:extLst>
          </c:dPt>
          <c:dPt>
            <c:idx val="8"/>
            <c:bubble3D val="0"/>
            <c:extLst>
              <c:ext xmlns:c16="http://schemas.microsoft.com/office/drawing/2014/chart" uri="{C3380CC4-5D6E-409C-BE32-E72D297353CC}">
                <c16:uniqueId val="{00000008-9BF1-4FF0-884E-7E4C8223CC11}"/>
              </c:ext>
            </c:extLst>
          </c:dPt>
          <c:dPt>
            <c:idx val="9"/>
            <c:bubble3D val="0"/>
            <c:extLst>
              <c:ext xmlns:c16="http://schemas.microsoft.com/office/drawing/2014/chart" uri="{C3380CC4-5D6E-409C-BE32-E72D297353CC}">
                <c16:uniqueId val="{00000009-9BF1-4FF0-884E-7E4C8223CC11}"/>
              </c:ext>
            </c:extLst>
          </c:dPt>
          <c:dLbls>
            <c:dLbl>
              <c:idx val="1"/>
              <c:layout>
                <c:manualLayout>
                  <c:x val="-4.5423957724713603E-2"/>
                  <c:y val="0.1603736361900282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F1-4FF0-884E-7E4C8223CC11}"/>
                </c:ext>
              </c:extLst>
            </c:dLbl>
            <c:dLbl>
              <c:idx val="3"/>
              <c:layout>
                <c:manualLayout>
                  <c:x val="-4.5531569945349779E-2"/>
                  <c:y val="2.072170464212259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F1-4FF0-884E-7E4C8223CC11}"/>
                </c:ext>
              </c:extLst>
            </c:dLbl>
            <c:dLbl>
              <c:idx val="4"/>
              <c:layout>
                <c:manualLayout>
                  <c:x val="-3.6810971730807225E-2"/>
                  <c:y val="-5.7253583034385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F1-4FF0-884E-7E4C8223CC11}"/>
                </c:ext>
              </c:extLst>
            </c:dLbl>
            <c:dLbl>
              <c:idx val="5"/>
              <c:layout>
                <c:manualLayout>
                  <c:x val="3.6039247808497404E-2"/>
                  <c:y val="-3.739439498367294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F1-4FF0-884E-7E4C8223CC11}"/>
                </c:ext>
              </c:extLst>
            </c:dLbl>
            <c:dLbl>
              <c:idx val="6"/>
              <c:layout>
                <c:manualLayout>
                  <c:x val="-3.1437764344327039E-2"/>
                  <c:y val="-6.750435203934275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F1-4FF0-884E-7E4C8223CC11}"/>
                </c:ext>
              </c:extLst>
            </c:dLbl>
            <c:dLbl>
              <c:idx val="7"/>
              <c:layout>
                <c:manualLayout>
                  <c:x val="5.8097395190082697E-4"/>
                  <c:y val="5.57700229320513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F1-4FF0-884E-7E4C8223CC11}"/>
                </c:ext>
              </c:extLst>
            </c:dLbl>
            <c:dLbl>
              <c:idx val="9"/>
              <c:layout>
                <c:manualLayout>
                  <c:x val="-1.2695856199793208E-2"/>
                  <c:y val="-2.245857474065317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F1-4FF0-884E-7E4C8223CC11}"/>
                </c:ext>
              </c:extLst>
            </c:dLbl>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Sheet1!$A$2:$A$11</c:f>
              <c:strCache>
                <c:ptCount val="10"/>
                <c:pt idx="0">
                  <c:v>OEM = 7</c:v>
                </c:pt>
                <c:pt idx="1">
                  <c:v>Chemical-Nutrients = 71</c:v>
                </c:pt>
                <c:pt idx="2">
                  <c:v>Seed = 13</c:v>
                </c:pt>
                <c:pt idx="3">
                  <c:v>Organizations = 48</c:v>
                </c:pt>
                <c:pt idx="4">
                  <c:v>Technology = 48</c:v>
                </c:pt>
                <c:pt idx="5">
                  <c:v>Marketing: Insurance-Consulting = 40</c:v>
                </c:pt>
                <c:pt idx="6">
                  <c:v>Grain Storage - Processing = 18</c:v>
                </c:pt>
                <c:pt idx="7">
                  <c:v>Equipment = 85</c:v>
                </c:pt>
                <c:pt idx="8">
                  <c:v>Media = 12</c:v>
                </c:pt>
                <c:pt idx="9">
                  <c:v>Other = 25</c:v>
                </c:pt>
              </c:strCache>
            </c:strRef>
          </c:cat>
          <c:val>
            <c:numRef>
              <c:f>Sheet1!$B$2:$B$11</c:f>
              <c:numCache>
                <c:formatCode>General</c:formatCode>
                <c:ptCount val="10"/>
                <c:pt idx="0">
                  <c:v>7</c:v>
                </c:pt>
                <c:pt idx="1">
                  <c:v>71</c:v>
                </c:pt>
                <c:pt idx="2">
                  <c:v>13</c:v>
                </c:pt>
                <c:pt idx="3">
                  <c:v>48</c:v>
                </c:pt>
                <c:pt idx="4">
                  <c:v>48</c:v>
                </c:pt>
                <c:pt idx="5">
                  <c:v>40</c:v>
                </c:pt>
                <c:pt idx="6">
                  <c:v>18</c:v>
                </c:pt>
                <c:pt idx="7">
                  <c:v>85</c:v>
                </c:pt>
                <c:pt idx="8">
                  <c:v>12</c:v>
                </c:pt>
                <c:pt idx="9">
                  <c:v>25</c:v>
                </c:pt>
              </c:numCache>
            </c:numRef>
          </c:val>
          <c:extLst>
            <c:ext xmlns:c16="http://schemas.microsoft.com/office/drawing/2014/chart" uri="{C3380CC4-5D6E-409C-BE32-E72D297353CC}">
              <c16:uniqueId val="{0000000A-9BF1-4FF0-884E-7E4C8223CC11}"/>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6117662848962067"/>
          <c:y val="0"/>
          <c:w val="0.33503549272250061"/>
          <c:h val="1"/>
        </c:manualLayout>
      </c:layout>
      <c:overlay val="0"/>
      <c:txPr>
        <a:bodyPr rot="0" vert="horz"/>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32146837809659E-2"/>
          <c:y val="6.0913693410269511E-2"/>
          <c:w val="0.41523990579944631"/>
          <c:h val="0.92322356544554829"/>
        </c:manualLayout>
      </c:layout>
      <c:pieChart>
        <c:varyColors val="1"/>
        <c:ser>
          <c:idx val="0"/>
          <c:order val="0"/>
          <c:tx>
            <c:strRef>
              <c:f>Sheet1!$B$1</c:f>
              <c:strCache>
                <c:ptCount val="1"/>
                <c:pt idx="0">
                  <c:v>Column1</c:v>
                </c:pt>
              </c:strCache>
            </c:strRef>
          </c:tx>
          <c:dPt>
            <c:idx val="0"/>
            <c:bubble3D val="0"/>
            <c:extLst>
              <c:ext xmlns:c16="http://schemas.microsoft.com/office/drawing/2014/chart" uri="{C3380CC4-5D6E-409C-BE32-E72D297353CC}">
                <c16:uniqueId val="{00000000-DA71-4AD9-B2B0-87ECC53981CD}"/>
              </c:ext>
            </c:extLst>
          </c:dPt>
          <c:dPt>
            <c:idx val="1"/>
            <c:bubble3D val="0"/>
            <c:extLst>
              <c:ext xmlns:c16="http://schemas.microsoft.com/office/drawing/2014/chart" uri="{C3380CC4-5D6E-409C-BE32-E72D297353CC}">
                <c16:uniqueId val="{00000001-DA71-4AD9-B2B0-87ECC53981CD}"/>
              </c:ext>
            </c:extLst>
          </c:dPt>
          <c:dPt>
            <c:idx val="2"/>
            <c:bubble3D val="0"/>
            <c:extLst>
              <c:ext xmlns:c16="http://schemas.microsoft.com/office/drawing/2014/chart" uri="{C3380CC4-5D6E-409C-BE32-E72D297353CC}">
                <c16:uniqueId val="{00000002-DA71-4AD9-B2B0-87ECC53981CD}"/>
              </c:ext>
            </c:extLst>
          </c:dPt>
          <c:dPt>
            <c:idx val="3"/>
            <c:bubble3D val="0"/>
            <c:extLst>
              <c:ext xmlns:c16="http://schemas.microsoft.com/office/drawing/2014/chart" uri="{C3380CC4-5D6E-409C-BE32-E72D297353CC}">
                <c16:uniqueId val="{00000003-DA71-4AD9-B2B0-87ECC53981CD}"/>
              </c:ext>
            </c:extLst>
          </c:dPt>
          <c:dPt>
            <c:idx val="4"/>
            <c:bubble3D val="0"/>
            <c:extLst>
              <c:ext xmlns:c16="http://schemas.microsoft.com/office/drawing/2014/chart" uri="{C3380CC4-5D6E-409C-BE32-E72D297353CC}">
                <c16:uniqueId val="{00000004-DA71-4AD9-B2B0-87ECC53981CD}"/>
              </c:ext>
            </c:extLst>
          </c:dPt>
          <c:dPt>
            <c:idx val="5"/>
            <c:bubble3D val="0"/>
            <c:extLst>
              <c:ext xmlns:c16="http://schemas.microsoft.com/office/drawing/2014/chart" uri="{C3380CC4-5D6E-409C-BE32-E72D297353CC}">
                <c16:uniqueId val="{00000005-DA71-4AD9-B2B0-87ECC53981CD}"/>
              </c:ext>
            </c:extLst>
          </c:dPt>
          <c:dPt>
            <c:idx val="6"/>
            <c:bubble3D val="0"/>
            <c:extLst>
              <c:ext xmlns:c16="http://schemas.microsoft.com/office/drawing/2014/chart" uri="{C3380CC4-5D6E-409C-BE32-E72D297353CC}">
                <c16:uniqueId val="{00000006-DA71-4AD9-B2B0-87ECC53981CD}"/>
              </c:ext>
            </c:extLst>
          </c:dPt>
          <c:dPt>
            <c:idx val="7"/>
            <c:bubble3D val="0"/>
            <c:extLst>
              <c:ext xmlns:c16="http://schemas.microsoft.com/office/drawing/2014/chart" uri="{C3380CC4-5D6E-409C-BE32-E72D297353CC}">
                <c16:uniqueId val="{00000007-DA71-4AD9-B2B0-87ECC53981CD}"/>
              </c:ext>
            </c:extLst>
          </c:dPt>
          <c:dPt>
            <c:idx val="8"/>
            <c:bubble3D val="0"/>
            <c:extLst>
              <c:ext xmlns:c16="http://schemas.microsoft.com/office/drawing/2014/chart" uri="{C3380CC4-5D6E-409C-BE32-E72D297353CC}">
                <c16:uniqueId val="{00000008-DA71-4AD9-B2B0-87ECC53981CD}"/>
              </c:ext>
            </c:extLst>
          </c:dPt>
          <c:dPt>
            <c:idx val="9"/>
            <c:bubble3D val="0"/>
            <c:extLst>
              <c:ext xmlns:c16="http://schemas.microsoft.com/office/drawing/2014/chart" uri="{C3380CC4-5D6E-409C-BE32-E72D297353CC}">
                <c16:uniqueId val="{00000009-DA71-4AD9-B2B0-87ECC53981CD}"/>
              </c:ext>
            </c:extLst>
          </c:dPt>
          <c:dLbls>
            <c:dLbl>
              <c:idx val="0"/>
              <c:layout>
                <c:manualLayout>
                  <c:x val="1.5698594182576492E-4"/>
                  <c:y val="-4.8705773870703489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71-4AD9-B2B0-87ECC53981CD}"/>
                </c:ext>
              </c:extLst>
            </c:dLbl>
            <c:dLbl>
              <c:idx val="1"/>
              <c:layout>
                <c:manualLayout>
                  <c:x val="1.5804794520547946E-2"/>
                  <c:y val="-3.173227712293114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71-4AD9-B2B0-87ECC53981CD}"/>
                </c:ext>
              </c:extLst>
            </c:dLbl>
            <c:dLbl>
              <c:idx val="2"/>
              <c:layout>
                <c:manualLayout>
                  <c:x val="1.1892999676410311E-2"/>
                  <c:y val="-1.9710815837800103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71-4AD9-B2B0-87ECC53981CD}"/>
                </c:ext>
              </c:extLst>
            </c:dLbl>
            <c:dLbl>
              <c:idx val="3"/>
              <c:layout>
                <c:manualLayout>
                  <c:x val="1.2790241973178009E-2"/>
                  <c:y val="-8.927613228423753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71-4AD9-B2B0-87ECC53981CD}"/>
                </c:ext>
              </c:extLst>
            </c:dLbl>
            <c:dLbl>
              <c:idx val="5"/>
              <c:layout>
                <c:manualLayout>
                  <c:x val="2.0567720130874052E-2"/>
                  <c:y val="3.5090524183515694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71-4AD9-B2B0-87ECC53981CD}"/>
                </c:ext>
              </c:extLst>
            </c:dLbl>
            <c:dLbl>
              <c:idx val="8"/>
              <c:layout>
                <c:manualLayout>
                  <c:x val="-9.9070578506453809E-3"/>
                  <c:y val="4.1236651897227725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71-4AD9-B2B0-87ECC53981CD}"/>
                </c:ext>
              </c:extLst>
            </c:dLbl>
            <c:spPr>
              <a:noFill/>
              <a:ln>
                <a:noFill/>
              </a:ln>
              <a:effectLst/>
            </c:spPr>
            <c:txPr>
              <a:bodyPr/>
              <a:lstStyle/>
              <a:p>
                <a:pPr>
                  <a:defRPr sz="1600"/>
                </a:pPr>
                <a:endParaRPr lang="en-US"/>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cat>
            <c:strRef>
              <c:f>Sheet1!$A$2:$A$11</c:f>
              <c:strCache>
                <c:ptCount val="10"/>
                <c:pt idx="0">
                  <c:v>Chemical-Nutrients = 45,800</c:v>
                </c:pt>
                <c:pt idx="1">
                  <c:v>Equipment = 82,100</c:v>
                </c:pt>
                <c:pt idx="2">
                  <c:v>Grain Storage - Processing = 3,600</c:v>
                </c:pt>
                <c:pt idx="3">
                  <c:v>Marketing: Insurance-Consulting = 10,700</c:v>
                </c:pt>
                <c:pt idx="4">
                  <c:v>Media = 2,100</c:v>
                </c:pt>
                <c:pt idx="5">
                  <c:v>OEM = 1,700</c:v>
                </c:pt>
                <c:pt idx="6">
                  <c:v>Organizations = 10,500</c:v>
                </c:pt>
                <c:pt idx="7">
                  <c:v>Other = 3,300</c:v>
                </c:pt>
                <c:pt idx="8">
                  <c:v>Seed = 13,100</c:v>
                </c:pt>
                <c:pt idx="9">
                  <c:v>Technology = 16,500</c:v>
                </c:pt>
              </c:strCache>
            </c:strRef>
          </c:cat>
          <c:val>
            <c:numRef>
              <c:f>Sheet1!$B$2:$B$11</c:f>
              <c:numCache>
                <c:formatCode>#,##0</c:formatCode>
                <c:ptCount val="10"/>
                <c:pt idx="0">
                  <c:v>45800</c:v>
                </c:pt>
                <c:pt idx="1">
                  <c:v>82100</c:v>
                </c:pt>
                <c:pt idx="2">
                  <c:v>3600</c:v>
                </c:pt>
                <c:pt idx="3">
                  <c:v>10700</c:v>
                </c:pt>
                <c:pt idx="4">
                  <c:v>2100</c:v>
                </c:pt>
                <c:pt idx="5">
                  <c:v>1700</c:v>
                </c:pt>
                <c:pt idx="6">
                  <c:v>10500</c:v>
                </c:pt>
                <c:pt idx="7">
                  <c:v>3300</c:v>
                </c:pt>
                <c:pt idx="8">
                  <c:v>13100</c:v>
                </c:pt>
                <c:pt idx="9">
                  <c:v>16500</c:v>
                </c:pt>
              </c:numCache>
            </c:numRef>
          </c:val>
          <c:extLst>
            <c:ext xmlns:c16="http://schemas.microsoft.com/office/drawing/2014/chart" uri="{C3380CC4-5D6E-409C-BE32-E72D297353CC}">
              <c16:uniqueId val="{0000000A-DA71-4AD9-B2B0-87ECC53981CD}"/>
            </c:ext>
          </c:extLst>
        </c:ser>
        <c:dLbls>
          <c:showLegendKey val="0"/>
          <c:showVal val="0"/>
          <c:showCatName val="0"/>
          <c:showSerName val="0"/>
          <c:showPercent val="0"/>
          <c:showBubbleSize val="0"/>
          <c:showLeaderLines val="1"/>
        </c:dLbls>
        <c:firstSliceAng val="160"/>
      </c:pieChart>
    </c:plotArea>
    <c:legend>
      <c:legendPos val="r"/>
      <c:layout>
        <c:manualLayout>
          <c:xMode val="edge"/>
          <c:yMode val="edge"/>
          <c:x val="0.65639269406392697"/>
          <c:y val="3.6362357335953201E-2"/>
          <c:w val="0.3367579908675799"/>
          <c:h val="0.93996543827382428"/>
        </c:manualLayout>
      </c:layout>
      <c:overlay val="0"/>
      <c:spPr>
        <a:ln w="12700">
          <a:solidFill>
            <a:schemeClr val="tx1"/>
          </a:solidFill>
        </a:ln>
      </c:spPr>
      <c:txPr>
        <a:bodyPr rot="0" vert="horz"/>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81593448805"/>
          <c:y val="5.4538872296135403E-2"/>
          <c:w val="0.46333788429423101"/>
          <c:h val="0.82469444193039199"/>
        </c:manualLayout>
      </c:layout>
      <c:barChart>
        <c:barDir val="bar"/>
        <c:grouping val="clustered"/>
        <c:varyColors val="0"/>
        <c:ser>
          <c:idx val="0"/>
          <c:order val="0"/>
          <c:tx>
            <c:strRef>
              <c:f>Sheet1!$B$1</c:f>
              <c:strCache>
                <c:ptCount val="1"/>
                <c:pt idx="0">
                  <c:v>2018-Anaheim, CA (n=464)</c:v>
                </c:pt>
              </c:strCache>
            </c:strRef>
          </c:tx>
          <c:invertIfNegative val="0"/>
          <c:dLbls>
            <c:dLbl>
              <c:idx val="0"/>
              <c:layout>
                <c:manualLayout>
                  <c:x val="3.7063917069146799E-3"/>
                  <c:y val="-4.9025616239169604E-3"/>
                </c:manualLayout>
              </c:layout>
              <c:spPr>
                <a:noFill/>
                <a:ln>
                  <a:noFill/>
                </a:ln>
                <a:effectLst/>
              </c:spPr>
              <c:txPr>
                <a:bodyPr wrap="square" lIns="38100" tIns="19050" rIns="38100" bIns="19050" anchor="ctr">
                  <a:noAutofit/>
                </a:bodyPr>
                <a:lstStyle/>
                <a:p>
                  <a:pPr>
                    <a:defRPr sz="1600">
                      <a:latin typeface="+mn-lt"/>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3835489422894197E-2"/>
                      <c:h val="7.3763395737878101E-2"/>
                    </c:manualLayout>
                  </c15:layout>
                </c:ext>
                <c:ext xmlns:c16="http://schemas.microsoft.com/office/drawing/2014/chart" uri="{C3380CC4-5D6E-409C-BE32-E72D297353CC}">
                  <c16:uniqueId val="{00000000-146F-4574-972B-0EB29DDB35F4}"/>
                </c:ext>
              </c:extLst>
            </c:dLbl>
            <c:dLbl>
              <c:idx val="5"/>
              <c:spPr>
                <a:noFill/>
                <a:ln>
                  <a:noFill/>
                </a:ln>
                <a:effectLst/>
              </c:spPr>
              <c:txPr>
                <a:bodyPr wrap="square" lIns="38100" tIns="19050" rIns="38100" bIns="19050" anchor="ctr">
                  <a:noAutofit/>
                </a:bodyPr>
                <a:lstStyle/>
                <a:p>
                  <a:pPr>
                    <a:defRPr sz="1600">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46F-4574-972B-0EB29DDB35F4}"/>
                </c:ext>
              </c:extLst>
            </c:dLbl>
            <c:spPr>
              <a:noFill/>
              <a:ln>
                <a:noFill/>
              </a:ln>
              <a:effectLst/>
            </c:spPr>
            <c:txPr>
              <a:bodyPr wrap="square" lIns="38100" tIns="19050" rIns="38100" bIns="19050" anchor="ctr">
                <a:spAutoFit/>
              </a:bodyPr>
              <a:lstStyle/>
              <a:p>
                <a:pPr>
                  <a:defRPr sz="16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To learn about new products</c:v>
                </c:pt>
                <c:pt idx="1">
                  <c:v>To network with other farmers*</c:v>
                </c:pt>
                <c:pt idx="2">
                  <c:v>Talk with company leaders at the trade show</c:v>
                </c:pt>
                <c:pt idx="3">
                  <c:v>To learn about issues impacting row crops**</c:v>
                </c:pt>
                <c:pt idx="4">
                  <c:v>Learn more about business/finance opportunities</c:v>
                </c:pt>
                <c:pt idx="5">
                  <c:v>The location</c:v>
                </c:pt>
                <c:pt idx="6">
                  <c:v>Entertainment</c:v>
                </c:pt>
                <c:pt idx="7">
                  <c:v>National Corn Yield Contest</c:v>
                </c:pt>
                <c:pt idx="8">
                  <c:v>ASA Business</c:v>
                </c:pt>
                <c:pt idx="9">
                  <c:v>NCGA Business</c:v>
                </c:pt>
                <c:pt idx="10">
                  <c:v>NSP Yield Contest</c:v>
                </c:pt>
                <c:pt idx="11">
                  <c:v>I'm a voting delegate</c:v>
                </c:pt>
                <c:pt idx="12">
                  <c:v>NAWG Business</c:v>
                </c:pt>
                <c:pt idx="13">
                  <c:v>NSP Business</c:v>
                </c:pt>
              </c:strCache>
            </c:strRef>
          </c:cat>
          <c:val>
            <c:numRef>
              <c:f>Sheet1!$B$2:$B$15</c:f>
              <c:numCache>
                <c:formatCode>0%</c:formatCode>
                <c:ptCount val="14"/>
                <c:pt idx="0">
                  <c:v>0.53663793103448298</c:v>
                </c:pt>
                <c:pt idx="1">
                  <c:v>0.53448275862068995</c:v>
                </c:pt>
                <c:pt idx="2">
                  <c:v>0.43318965517241398</c:v>
                </c:pt>
                <c:pt idx="3">
                  <c:v>0.35991379310344801</c:v>
                </c:pt>
                <c:pt idx="4">
                  <c:v>0.28017241379310298</c:v>
                </c:pt>
                <c:pt idx="5">
                  <c:v>0.25</c:v>
                </c:pt>
                <c:pt idx="6">
                  <c:v>0.163793103448276</c:v>
                </c:pt>
                <c:pt idx="7">
                  <c:v>0.12715517241379301</c:v>
                </c:pt>
                <c:pt idx="8">
                  <c:v>8.8362068965517196E-2</c:v>
                </c:pt>
                <c:pt idx="9">
                  <c:v>7.5431034482758605E-2</c:v>
                </c:pt>
                <c:pt idx="10">
                  <c:v>5.8189655172413798E-2</c:v>
                </c:pt>
                <c:pt idx="11">
                  <c:v>4.7413793103448301E-2</c:v>
                </c:pt>
                <c:pt idx="12">
                  <c:v>3.8793103448275898E-2</c:v>
                </c:pt>
                <c:pt idx="13">
                  <c:v>6.4655172413793103E-3</c:v>
                </c:pt>
              </c:numCache>
            </c:numRef>
          </c:val>
          <c:extLst>
            <c:ext xmlns:c16="http://schemas.microsoft.com/office/drawing/2014/chart" uri="{C3380CC4-5D6E-409C-BE32-E72D297353CC}">
              <c16:uniqueId val="{00000002-B176-47A5-B360-4700DAB3BCAE}"/>
            </c:ext>
          </c:extLst>
        </c:ser>
        <c:ser>
          <c:idx val="1"/>
          <c:order val="1"/>
          <c:tx>
            <c:strRef>
              <c:f>Sheet1!$C$1</c:f>
              <c:strCache>
                <c:ptCount val="1"/>
                <c:pt idx="0">
                  <c:v>2017-San Antonio, TX (n=747)</c:v>
                </c:pt>
              </c:strCache>
            </c:strRef>
          </c:tx>
          <c:spPr>
            <a:solidFill>
              <a:schemeClr val="accent2"/>
            </a:solidFill>
            <a:ln>
              <a:noFill/>
            </a:ln>
          </c:spPr>
          <c:invertIfNegative val="0"/>
          <c:dLbls>
            <c:delete val="1"/>
          </c:dLbls>
          <c:cat>
            <c:strRef>
              <c:f>Sheet1!$A$2:$A$15</c:f>
              <c:strCache>
                <c:ptCount val="14"/>
                <c:pt idx="0">
                  <c:v>To learn about new products</c:v>
                </c:pt>
                <c:pt idx="1">
                  <c:v>To network with other farmers*</c:v>
                </c:pt>
                <c:pt idx="2">
                  <c:v>Talk with company leaders at the trade show</c:v>
                </c:pt>
                <c:pt idx="3">
                  <c:v>To learn about issues impacting row crops**</c:v>
                </c:pt>
                <c:pt idx="4">
                  <c:v>Learn more about business/finance opportunities</c:v>
                </c:pt>
                <c:pt idx="5">
                  <c:v>The location</c:v>
                </c:pt>
                <c:pt idx="6">
                  <c:v>Entertainment</c:v>
                </c:pt>
                <c:pt idx="7">
                  <c:v>National Corn Yield Contest</c:v>
                </c:pt>
                <c:pt idx="8">
                  <c:v>ASA Business</c:v>
                </c:pt>
                <c:pt idx="9">
                  <c:v>NCGA Business</c:v>
                </c:pt>
                <c:pt idx="10">
                  <c:v>NSP Yield Contest</c:v>
                </c:pt>
                <c:pt idx="11">
                  <c:v>I'm a voting delegate</c:v>
                </c:pt>
                <c:pt idx="12">
                  <c:v>NAWG Business</c:v>
                </c:pt>
                <c:pt idx="13">
                  <c:v>NSP Business</c:v>
                </c:pt>
              </c:strCache>
            </c:strRef>
          </c:cat>
          <c:val>
            <c:numRef>
              <c:f>Sheet1!$C$2:$C$15</c:f>
              <c:numCache>
                <c:formatCode>0%</c:formatCode>
                <c:ptCount val="14"/>
                <c:pt idx="0">
                  <c:v>0.56760374832663996</c:v>
                </c:pt>
                <c:pt idx="1">
                  <c:v>0.49531459170013398</c:v>
                </c:pt>
                <c:pt idx="2">
                  <c:v>0.39759036144578302</c:v>
                </c:pt>
                <c:pt idx="3">
                  <c:v>0.35742971887550201</c:v>
                </c:pt>
                <c:pt idx="4">
                  <c:v>0.25568942436412301</c:v>
                </c:pt>
                <c:pt idx="5">
                  <c:v>0.30388219544846101</c:v>
                </c:pt>
                <c:pt idx="6">
                  <c:v>0.15528781793842</c:v>
                </c:pt>
                <c:pt idx="7">
                  <c:v>0.12583668005354701</c:v>
                </c:pt>
                <c:pt idx="8">
                  <c:v>9.7724230254350702E-2</c:v>
                </c:pt>
                <c:pt idx="9">
                  <c:v>8.8353413654618504E-2</c:v>
                </c:pt>
                <c:pt idx="10">
                  <c:v>5.8902275769745702E-2</c:v>
                </c:pt>
                <c:pt idx="11">
                  <c:v>4.5515394912985299E-2</c:v>
                </c:pt>
                <c:pt idx="12">
                  <c:v>3.3467202141900902E-2</c:v>
                </c:pt>
                <c:pt idx="13">
                  <c:v>1.7402945113788499E-2</c:v>
                </c:pt>
              </c:numCache>
            </c:numRef>
          </c:val>
          <c:extLst>
            <c:ext xmlns:c16="http://schemas.microsoft.com/office/drawing/2014/chart" uri="{C3380CC4-5D6E-409C-BE32-E72D297353CC}">
              <c16:uniqueId val="{00000001-6C1E-4F01-9EB1-77AAC148996D}"/>
            </c:ext>
          </c:extLst>
        </c:ser>
        <c:ser>
          <c:idx val="2"/>
          <c:order val="2"/>
          <c:tx>
            <c:strRef>
              <c:f>Sheet1!$D$1</c:f>
              <c:strCache>
                <c:ptCount val="1"/>
                <c:pt idx="0">
                  <c:v>2016-New Orleans, LA (n=434)</c:v>
                </c:pt>
              </c:strCache>
            </c:strRef>
          </c:tx>
          <c:spPr>
            <a:solidFill>
              <a:schemeClr val="accent2">
                <a:lumMod val="40000"/>
                <a:lumOff val="60000"/>
              </a:schemeClr>
            </a:solidFill>
            <a:ln w="13059">
              <a:noFill/>
              <a:prstDash val="solid"/>
            </a:ln>
          </c:spPr>
          <c:invertIfNegative val="0"/>
          <c:dLbls>
            <c:delete val="1"/>
          </c:dLbls>
          <c:cat>
            <c:strRef>
              <c:f>Sheet1!$A$2:$A$15</c:f>
              <c:strCache>
                <c:ptCount val="14"/>
                <c:pt idx="0">
                  <c:v>To learn about new products</c:v>
                </c:pt>
                <c:pt idx="1">
                  <c:v>To network with other farmers*</c:v>
                </c:pt>
                <c:pt idx="2">
                  <c:v>Talk with company leaders at the trade show</c:v>
                </c:pt>
                <c:pt idx="3">
                  <c:v>To learn about issues impacting row crops**</c:v>
                </c:pt>
                <c:pt idx="4">
                  <c:v>Learn more about business/finance opportunities</c:v>
                </c:pt>
                <c:pt idx="5">
                  <c:v>The location</c:v>
                </c:pt>
                <c:pt idx="6">
                  <c:v>Entertainment</c:v>
                </c:pt>
                <c:pt idx="7">
                  <c:v>National Corn Yield Contest</c:v>
                </c:pt>
                <c:pt idx="8">
                  <c:v>ASA Business</c:v>
                </c:pt>
                <c:pt idx="9">
                  <c:v>NCGA Business</c:v>
                </c:pt>
                <c:pt idx="10">
                  <c:v>NSP Yield Contest</c:v>
                </c:pt>
                <c:pt idx="11">
                  <c:v>I'm a voting delegate</c:v>
                </c:pt>
                <c:pt idx="12">
                  <c:v>NAWG Business</c:v>
                </c:pt>
                <c:pt idx="13">
                  <c:v>NSP Business</c:v>
                </c:pt>
              </c:strCache>
            </c:strRef>
          </c:cat>
          <c:val>
            <c:numRef>
              <c:f>Sheet1!$D$2:$D$15</c:f>
              <c:numCache>
                <c:formatCode>0%</c:formatCode>
                <c:ptCount val="14"/>
                <c:pt idx="0">
                  <c:v>0.56000000000000005</c:v>
                </c:pt>
                <c:pt idx="1">
                  <c:v>0.42</c:v>
                </c:pt>
                <c:pt idx="2">
                  <c:v>0.35</c:v>
                </c:pt>
                <c:pt idx="3">
                  <c:v>0.47</c:v>
                </c:pt>
                <c:pt idx="4">
                  <c:v>0.2</c:v>
                </c:pt>
                <c:pt idx="5">
                  <c:v>0.37</c:v>
                </c:pt>
                <c:pt idx="6">
                  <c:v>0.22</c:v>
                </c:pt>
                <c:pt idx="7">
                  <c:v>0.12</c:v>
                </c:pt>
                <c:pt idx="8">
                  <c:v>0.08</c:v>
                </c:pt>
                <c:pt idx="9">
                  <c:v>0.1</c:v>
                </c:pt>
                <c:pt idx="10">
                  <c:v>0.03</c:v>
                </c:pt>
                <c:pt idx="11">
                  <c:v>0.03</c:v>
                </c:pt>
                <c:pt idx="12">
                  <c:v>0.03</c:v>
                </c:pt>
                <c:pt idx="13">
                  <c:v>0.01</c:v>
                </c:pt>
              </c:numCache>
            </c:numRef>
          </c:val>
          <c:extLst>
            <c:ext xmlns:c16="http://schemas.microsoft.com/office/drawing/2014/chart" uri="{C3380CC4-5D6E-409C-BE32-E72D297353CC}">
              <c16:uniqueId val="{00000002-6C1E-4F01-9EB1-77AAC148996D}"/>
            </c:ext>
          </c:extLst>
        </c:ser>
        <c:dLbls>
          <c:showLegendKey val="0"/>
          <c:showVal val="1"/>
          <c:showCatName val="0"/>
          <c:showSerName val="0"/>
          <c:showPercent val="0"/>
          <c:showBubbleSize val="0"/>
        </c:dLbls>
        <c:gapWidth val="60"/>
        <c:axId val="41968768"/>
        <c:axId val="41970304"/>
      </c:barChart>
      <c:catAx>
        <c:axId val="41968768"/>
        <c:scaling>
          <c:orientation val="maxMin"/>
        </c:scaling>
        <c:delete val="0"/>
        <c:axPos val="l"/>
        <c:numFmt formatCode="General" sourceLinked="1"/>
        <c:majorTickMark val="out"/>
        <c:minorTickMark val="none"/>
        <c:tickLblPos val="nextTo"/>
        <c:spPr>
          <a:ln w="3265">
            <a:solidFill>
              <a:schemeClr val="tx1"/>
            </a:solidFill>
            <a:prstDash val="solid"/>
          </a:ln>
        </c:spPr>
        <c:txPr>
          <a:bodyPr rot="0" vert="horz"/>
          <a:lstStyle/>
          <a:p>
            <a:pPr>
              <a:defRPr sz="1600" b="0" i="0" u="none" strike="noStrike" baseline="0">
                <a:solidFill>
                  <a:schemeClr val="tx1"/>
                </a:solidFill>
                <a:latin typeface="Calibri" panose="020F0502020204030204" pitchFamily="34" charset="0"/>
                <a:ea typeface="Palatino Linotype"/>
                <a:cs typeface="Palatino Linotype"/>
              </a:defRPr>
            </a:pPr>
            <a:endParaRPr lang="en-US"/>
          </a:p>
        </c:txPr>
        <c:crossAx val="41970304"/>
        <c:crosses val="autoZero"/>
        <c:auto val="1"/>
        <c:lblAlgn val="ctr"/>
        <c:lblOffset val="100"/>
        <c:tickLblSkip val="1"/>
        <c:tickMarkSkip val="1"/>
        <c:noMultiLvlLbl val="0"/>
      </c:catAx>
      <c:valAx>
        <c:axId val="41970304"/>
        <c:scaling>
          <c:orientation val="minMax"/>
          <c:max val="1"/>
        </c:scaling>
        <c:delete val="0"/>
        <c:axPos val="b"/>
        <c:title>
          <c:tx>
            <c:rich>
              <a:bodyPr/>
              <a:lstStyle/>
              <a:p>
                <a:pPr>
                  <a:defRPr sz="1000" b="1" i="0" u="none" strike="noStrike" baseline="0">
                    <a:solidFill>
                      <a:schemeClr val="tx1"/>
                    </a:solidFill>
                    <a:latin typeface="+mn-lt"/>
                    <a:ea typeface="Palatino Linotype"/>
                    <a:cs typeface="Palatino Linotype"/>
                  </a:defRPr>
                </a:pPr>
                <a:r>
                  <a:rPr lang="en-US" sz="1000" dirty="0">
                    <a:latin typeface="+mn-lt"/>
                  </a:rPr>
                  <a:t>Percent of Respondents</a:t>
                </a:r>
              </a:p>
            </c:rich>
          </c:tx>
          <c:layout>
            <c:manualLayout>
              <c:xMode val="edge"/>
              <c:yMode val="edge"/>
              <c:x val="0.64210687580890702"/>
              <c:y val="0.96075265162672596"/>
            </c:manualLayout>
          </c:layout>
          <c:overlay val="0"/>
          <c:spPr>
            <a:noFill/>
            <a:ln w="26118">
              <a:noFill/>
            </a:ln>
          </c:spPr>
        </c:title>
        <c:numFmt formatCode="0%" sourceLinked="0"/>
        <c:majorTickMark val="out"/>
        <c:minorTickMark val="none"/>
        <c:tickLblPos val="nextTo"/>
        <c:spPr>
          <a:ln w="3265">
            <a:solidFill>
              <a:schemeClr val="tx1"/>
            </a:solidFill>
            <a:prstDash val="solid"/>
          </a:ln>
        </c:spPr>
        <c:txPr>
          <a:bodyPr rot="0" vert="horz"/>
          <a:lstStyle/>
          <a:p>
            <a:pPr>
              <a:defRPr sz="1800" b="1" i="0" u="none" strike="noStrike" baseline="0">
                <a:solidFill>
                  <a:schemeClr val="tx1"/>
                </a:solidFill>
                <a:latin typeface="+mn-lt"/>
                <a:ea typeface="Palatino Linotype"/>
                <a:cs typeface="Palatino Linotype"/>
              </a:defRPr>
            </a:pPr>
            <a:endParaRPr lang="en-US"/>
          </a:p>
        </c:txPr>
        <c:crossAx val="41968768"/>
        <c:crosses val="max"/>
        <c:crossBetween val="between"/>
        <c:majorUnit val="0.2"/>
        <c:minorUnit val="0.2"/>
      </c:valAx>
      <c:spPr>
        <a:noFill/>
        <a:ln w="26118">
          <a:noFill/>
        </a:ln>
      </c:spPr>
    </c:plotArea>
    <c:legend>
      <c:legendPos val="r"/>
      <c:layout>
        <c:manualLayout>
          <c:xMode val="edge"/>
          <c:yMode val="edge"/>
          <c:x val="0.69839175710354096"/>
          <c:y val="0.65051547170381296"/>
          <c:w val="0.26560371272043498"/>
          <c:h val="0.18285310755798601"/>
        </c:manualLayout>
      </c:layout>
      <c:overlay val="0"/>
      <c:txPr>
        <a:bodyPr/>
        <a:lstStyle/>
        <a:p>
          <a:pPr>
            <a:defRPr sz="1600">
              <a:latin typeface="+mn-lt"/>
            </a:defRPr>
          </a:pPr>
          <a:endParaRPr lang="en-US"/>
        </a:p>
      </c:txPr>
    </c:legend>
    <c:plotVisOnly val="1"/>
    <c:dispBlanksAs val="gap"/>
    <c:showDLblsOverMax val="0"/>
  </c:chart>
  <c:spPr>
    <a:noFill/>
    <a:ln>
      <a:noFill/>
    </a:ln>
  </c:spPr>
  <c:txPr>
    <a:bodyPr/>
    <a:lstStyle/>
    <a:p>
      <a:pPr>
        <a:defRPr sz="177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04909560723497"/>
          <c:y val="4.8923679060665401E-2"/>
          <c:w val="0.60793751463170698"/>
          <c:h val="0.81996086105675103"/>
        </c:manualLayout>
      </c:layout>
      <c:barChart>
        <c:barDir val="bar"/>
        <c:grouping val="clustered"/>
        <c:varyColors val="0"/>
        <c:ser>
          <c:idx val="0"/>
          <c:order val="0"/>
          <c:tx>
            <c:strRef>
              <c:f>Sheet1!$B$1</c:f>
              <c:strCache>
                <c:ptCount val="1"/>
                <c:pt idx="0">
                  <c:v>2018-Anaheim, CA (n=464)</c:v>
                </c:pt>
              </c:strCache>
            </c:strRef>
          </c:tx>
          <c:invertIfNegative val="0"/>
          <c:dLbls>
            <c:dLbl>
              <c:idx val="1"/>
              <c:layout>
                <c:manualLayout>
                  <c:x val="1.0133256233277399E-2"/>
                  <c:y val="7.21449369777606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04-4CF1-80E3-28F6C8130D75}"/>
                </c:ext>
              </c:extLst>
            </c:dLbl>
            <c:dLbl>
              <c:idx val="2"/>
              <c:layout>
                <c:manualLayout>
                  <c:x val="5.43822594963843E-3"/>
                  <c:y val="-5.03567298498238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80-4A64-B550-E827D027FCC2}"/>
                </c:ext>
              </c:extLst>
            </c:dLbl>
            <c:dLbl>
              <c:idx val="3"/>
              <c:layout>
                <c:manualLayout>
                  <c:x val="1.08764518992769E-2"/>
                  <c:y val="-9.9127420964220299E-8"/>
                </c:manualLayout>
              </c:layout>
              <c:numFmt formatCode="0%" sourceLinked="0"/>
              <c:spPr>
                <a:noFill/>
                <a:ln w="26118">
                  <a:noFill/>
                </a:ln>
              </c:spPr>
              <c:txPr>
                <a:bodyPr wrap="square" lIns="38100" tIns="19050" rIns="38100" bIns="19050" anchor="ctr">
                  <a:noAutofit/>
                </a:bodyPr>
                <a:lstStyle/>
                <a:p>
                  <a:pPr>
                    <a:defRPr sz="1400">
                      <a:latin typeface="+mn-lt"/>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36191128206648E-2"/>
                      <c:h val="4.9475487077452002E-2"/>
                    </c:manualLayout>
                  </c15:layout>
                </c:ext>
                <c:ext xmlns:c16="http://schemas.microsoft.com/office/drawing/2014/chart" uri="{C3380CC4-5D6E-409C-BE32-E72D297353CC}">
                  <c16:uniqueId val="{00000001-4280-4A64-B550-E827D027FCC2}"/>
                </c:ext>
              </c:extLst>
            </c:dLbl>
            <c:dLbl>
              <c:idx val="12"/>
              <c:layout>
                <c:manualLayout>
                  <c:x val="1.52270326589876E-2"/>
                  <c:y val="-2.5178364924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80-4A64-B550-E827D027FCC2}"/>
                </c:ext>
              </c:extLst>
            </c:dLbl>
            <c:dLbl>
              <c:idx val="14"/>
              <c:layout>
                <c:manualLayout>
                  <c:x val="1.16982663278238E-2"/>
                  <c:y val="7.214493697777799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04-4CF1-80E3-28F6C8130D75}"/>
                </c:ext>
              </c:extLst>
            </c:dLbl>
            <c:numFmt formatCode="0%" sourceLinked="0"/>
            <c:spPr>
              <a:noFill/>
              <a:ln w="26118">
                <a:noFill/>
              </a:ln>
            </c:spPr>
            <c:txPr>
              <a:bodyPr wrap="square" lIns="38100" tIns="19050" rIns="38100" bIns="19050" anchor="ctr">
                <a:spAutoFit/>
              </a:bodyPr>
              <a:lstStyle/>
              <a:p>
                <a:pPr>
                  <a:defRPr sz="14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Grain marketing tips</c:v>
                </c:pt>
                <c:pt idx="1">
                  <c:v>Precision farming</c:v>
                </c:pt>
                <c:pt idx="2">
                  <c:v>Business management tips</c:v>
                </c:pt>
                <c:pt idx="3">
                  <c:v>New crop chemical products</c:v>
                </c:pt>
                <c:pt idx="4">
                  <c:v>Advocating Importance of Ag.</c:v>
                </c:pt>
                <c:pt idx="5">
                  <c:v>Commodities trading / investment strategies</c:v>
                </c:pt>
                <c:pt idx="6">
                  <c:v>New uses for soybean / corn / wheat / sorghum</c:v>
                </c:pt>
                <c:pt idx="7">
                  <c:v>New seed products</c:v>
                </c:pt>
                <c:pt idx="8">
                  <c:v>Biotechnology</c:v>
                </c:pt>
                <c:pt idx="9">
                  <c:v>Cultural / tillage practices</c:v>
                </c:pt>
                <c:pt idx="10">
                  <c:v>Financial and estate planning</c:v>
                </c:pt>
                <c:pt idx="11">
                  <c:v>International issues</c:v>
                </c:pt>
                <c:pt idx="12">
                  <c:v>Risk management / Crop insurance</c:v>
                </c:pt>
                <c:pt idx="13">
                  <c:v>Social Media</c:v>
                </c:pt>
                <c:pt idx="14">
                  <c:v>Specialty trait crops</c:v>
                </c:pt>
              </c:strCache>
            </c:strRef>
          </c:cat>
          <c:val>
            <c:numRef>
              <c:f>Sheet1!$B$2:$B$16</c:f>
              <c:numCache>
                <c:formatCode>0%</c:formatCode>
                <c:ptCount val="15"/>
                <c:pt idx="0">
                  <c:v>0.42456896551724099</c:v>
                </c:pt>
                <c:pt idx="1">
                  <c:v>0.41163793103448298</c:v>
                </c:pt>
                <c:pt idx="2">
                  <c:v>0.37715517241379298</c:v>
                </c:pt>
                <c:pt idx="3">
                  <c:v>0.22413793103448301</c:v>
                </c:pt>
                <c:pt idx="4">
                  <c:v>0.21336206896551699</c:v>
                </c:pt>
                <c:pt idx="5">
                  <c:v>0.204741379310345</c:v>
                </c:pt>
                <c:pt idx="6">
                  <c:v>0.198275862068966</c:v>
                </c:pt>
                <c:pt idx="7">
                  <c:v>0.17456896551724099</c:v>
                </c:pt>
                <c:pt idx="8">
                  <c:v>0.17241379310344801</c:v>
                </c:pt>
                <c:pt idx="9">
                  <c:v>0.16810344827586199</c:v>
                </c:pt>
                <c:pt idx="10">
                  <c:v>0.13793103448275901</c:v>
                </c:pt>
                <c:pt idx="11">
                  <c:v>9.0517241379310304E-2</c:v>
                </c:pt>
                <c:pt idx="12">
                  <c:v>8.18965517241379E-2</c:v>
                </c:pt>
                <c:pt idx="13">
                  <c:v>7.5431034482758605E-2</c:v>
                </c:pt>
                <c:pt idx="14">
                  <c:v>4.52586206896552E-2</c:v>
                </c:pt>
              </c:numCache>
            </c:numRef>
          </c:val>
          <c:extLst>
            <c:ext xmlns:c16="http://schemas.microsoft.com/office/drawing/2014/chart" uri="{C3380CC4-5D6E-409C-BE32-E72D297353CC}">
              <c16:uniqueId val="{00000006-3BE8-452C-8809-62EC615A8909}"/>
            </c:ext>
          </c:extLst>
        </c:ser>
        <c:ser>
          <c:idx val="2"/>
          <c:order val="1"/>
          <c:tx>
            <c:strRef>
              <c:f>Sheet1!$C$1</c:f>
              <c:strCache>
                <c:ptCount val="1"/>
                <c:pt idx="0">
                  <c:v>2017-San Antonio, TX (n=747)</c:v>
                </c:pt>
              </c:strCache>
            </c:strRef>
          </c:tx>
          <c:spPr>
            <a:solidFill>
              <a:schemeClr val="accent2"/>
            </a:solidFill>
            <a:ln>
              <a:noFill/>
            </a:ln>
          </c:spPr>
          <c:invertIfNegative val="0"/>
          <c:dLbls>
            <c:delete val="1"/>
          </c:dLbls>
          <c:cat>
            <c:strRef>
              <c:f>Sheet1!$A$2:$A$16</c:f>
              <c:strCache>
                <c:ptCount val="15"/>
                <c:pt idx="0">
                  <c:v>Grain marketing tips</c:v>
                </c:pt>
                <c:pt idx="1">
                  <c:v>Precision farming</c:v>
                </c:pt>
                <c:pt idx="2">
                  <c:v>Business management tips</c:v>
                </c:pt>
                <c:pt idx="3">
                  <c:v>New crop chemical products</c:v>
                </c:pt>
                <c:pt idx="4">
                  <c:v>Advocating Importance of Ag.</c:v>
                </c:pt>
                <c:pt idx="5">
                  <c:v>Commodities trading / investment strategies</c:v>
                </c:pt>
                <c:pt idx="6">
                  <c:v>New uses for soybean / corn / wheat / sorghum</c:v>
                </c:pt>
                <c:pt idx="7">
                  <c:v>New seed products</c:v>
                </c:pt>
                <c:pt idx="8">
                  <c:v>Biotechnology</c:v>
                </c:pt>
                <c:pt idx="9">
                  <c:v>Cultural / tillage practices</c:v>
                </c:pt>
                <c:pt idx="10">
                  <c:v>Financial and estate planning</c:v>
                </c:pt>
                <c:pt idx="11">
                  <c:v>International issues</c:v>
                </c:pt>
                <c:pt idx="12">
                  <c:v>Risk management / Crop insurance</c:v>
                </c:pt>
                <c:pt idx="13">
                  <c:v>Social Media</c:v>
                </c:pt>
                <c:pt idx="14">
                  <c:v>Specialty trait crops</c:v>
                </c:pt>
              </c:strCache>
            </c:strRef>
          </c:cat>
          <c:val>
            <c:numRef>
              <c:f>Sheet1!$C$2:$C$16</c:f>
              <c:numCache>
                <c:formatCode>0%</c:formatCode>
                <c:ptCount val="15"/>
                <c:pt idx="0">
                  <c:v>0.40294511378848702</c:v>
                </c:pt>
                <c:pt idx="1">
                  <c:v>0.43641231593038798</c:v>
                </c:pt>
                <c:pt idx="2">
                  <c:v>0.37617135207496699</c:v>
                </c:pt>
                <c:pt idx="3">
                  <c:v>0.24230254350736299</c:v>
                </c:pt>
                <c:pt idx="4">
                  <c:v>0.183400267737617</c:v>
                </c:pt>
                <c:pt idx="5">
                  <c:v>0.208835341365462</c:v>
                </c:pt>
                <c:pt idx="6">
                  <c:v>0.17804551539491301</c:v>
                </c:pt>
                <c:pt idx="7">
                  <c:v>0.17670682730923701</c:v>
                </c:pt>
                <c:pt idx="8">
                  <c:v>0.16867469879518099</c:v>
                </c:pt>
                <c:pt idx="9">
                  <c:v>0.17269076305220901</c:v>
                </c:pt>
                <c:pt idx="10">
                  <c:v>0.14591700133868801</c:v>
                </c:pt>
                <c:pt idx="11">
                  <c:v>7.3627844712182103E-2</c:v>
                </c:pt>
                <c:pt idx="12">
                  <c:v>9.6385542168674704E-2</c:v>
                </c:pt>
                <c:pt idx="13">
                  <c:v>6.4257028112449793E-2</c:v>
                </c:pt>
                <c:pt idx="14">
                  <c:v>7.3627844712182103E-2</c:v>
                </c:pt>
              </c:numCache>
            </c:numRef>
          </c:val>
          <c:extLst>
            <c:ext xmlns:c16="http://schemas.microsoft.com/office/drawing/2014/chart" uri="{C3380CC4-5D6E-409C-BE32-E72D297353CC}">
              <c16:uniqueId val="{00000007-3BE8-452C-8809-62EC615A8909}"/>
            </c:ext>
          </c:extLst>
        </c:ser>
        <c:ser>
          <c:idx val="3"/>
          <c:order val="2"/>
          <c:tx>
            <c:strRef>
              <c:f>Sheet1!$D$1</c:f>
              <c:strCache>
                <c:ptCount val="1"/>
                <c:pt idx="0">
                  <c:v>2016-New Orleans, LA (n=434)</c:v>
                </c:pt>
              </c:strCache>
            </c:strRef>
          </c:tx>
          <c:spPr>
            <a:solidFill>
              <a:schemeClr val="accent2">
                <a:lumMod val="40000"/>
                <a:lumOff val="60000"/>
              </a:schemeClr>
            </a:solidFill>
            <a:ln w="13059">
              <a:noFill/>
              <a:prstDash val="solid"/>
            </a:ln>
          </c:spPr>
          <c:invertIfNegative val="0"/>
          <c:dLbls>
            <c:delete val="1"/>
          </c:dLbls>
          <c:cat>
            <c:strRef>
              <c:f>Sheet1!$A$2:$A$16</c:f>
              <c:strCache>
                <c:ptCount val="15"/>
                <c:pt idx="0">
                  <c:v>Grain marketing tips</c:v>
                </c:pt>
                <c:pt idx="1">
                  <c:v>Precision farming</c:v>
                </c:pt>
                <c:pt idx="2">
                  <c:v>Business management tips</c:v>
                </c:pt>
                <c:pt idx="3">
                  <c:v>New crop chemical products</c:v>
                </c:pt>
                <c:pt idx="4">
                  <c:v>Advocating Importance of Ag.</c:v>
                </c:pt>
                <c:pt idx="5">
                  <c:v>Commodities trading / investment strategies</c:v>
                </c:pt>
                <c:pt idx="6">
                  <c:v>New uses for soybean / corn / wheat / sorghum</c:v>
                </c:pt>
                <c:pt idx="7">
                  <c:v>New seed products</c:v>
                </c:pt>
                <c:pt idx="8">
                  <c:v>Biotechnology</c:v>
                </c:pt>
                <c:pt idx="9">
                  <c:v>Cultural / tillage practices</c:v>
                </c:pt>
                <c:pt idx="10">
                  <c:v>Financial and estate planning</c:v>
                </c:pt>
                <c:pt idx="11">
                  <c:v>International issues</c:v>
                </c:pt>
                <c:pt idx="12">
                  <c:v>Risk management / Crop insurance</c:v>
                </c:pt>
                <c:pt idx="13">
                  <c:v>Social Media</c:v>
                </c:pt>
                <c:pt idx="14">
                  <c:v>Specialty trait crops</c:v>
                </c:pt>
              </c:strCache>
            </c:strRef>
          </c:cat>
          <c:val>
            <c:numRef>
              <c:f>Sheet1!$D$2:$D$16</c:f>
              <c:numCache>
                <c:formatCode>#,##0%</c:formatCode>
                <c:ptCount val="15"/>
                <c:pt idx="0">
                  <c:v>0.37557603686635899</c:v>
                </c:pt>
                <c:pt idx="1">
                  <c:v>0.42396313364055299</c:v>
                </c:pt>
                <c:pt idx="2">
                  <c:v>0.34562211981566798</c:v>
                </c:pt>
                <c:pt idx="3">
                  <c:v>0.25576036866359397</c:v>
                </c:pt>
                <c:pt idx="4">
                  <c:v>0.209677419354839</c:v>
                </c:pt>
                <c:pt idx="5">
                  <c:v>0.15668202764976999</c:v>
                </c:pt>
                <c:pt idx="6">
                  <c:v>0.18202764976958499</c:v>
                </c:pt>
                <c:pt idx="7">
                  <c:v>0.16589861751152099</c:v>
                </c:pt>
                <c:pt idx="8">
                  <c:v>0.25115207373271897</c:v>
                </c:pt>
                <c:pt idx="9">
                  <c:v>0.19815668202764999</c:v>
                </c:pt>
                <c:pt idx="10">
                  <c:v>0.14285714285714299</c:v>
                </c:pt>
                <c:pt idx="11">
                  <c:v>6.4516129032258104E-2</c:v>
                </c:pt>
                <c:pt idx="12">
                  <c:v>0.101382488479263</c:v>
                </c:pt>
                <c:pt idx="13">
                  <c:v>7.83410138248848E-2</c:v>
                </c:pt>
                <c:pt idx="14">
                  <c:v>4.8387096774193603E-2</c:v>
                </c:pt>
              </c:numCache>
            </c:numRef>
          </c:val>
          <c:extLst>
            <c:ext xmlns:c16="http://schemas.microsoft.com/office/drawing/2014/chart" uri="{C3380CC4-5D6E-409C-BE32-E72D297353CC}">
              <c16:uniqueId val="{00000009-3BE8-452C-8809-62EC615A8909}"/>
            </c:ext>
          </c:extLst>
        </c:ser>
        <c:dLbls>
          <c:showLegendKey val="0"/>
          <c:showVal val="1"/>
          <c:showCatName val="0"/>
          <c:showSerName val="0"/>
          <c:showPercent val="0"/>
          <c:showBubbleSize val="0"/>
        </c:dLbls>
        <c:gapWidth val="60"/>
        <c:axId val="161773056"/>
        <c:axId val="161835264"/>
      </c:barChart>
      <c:catAx>
        <c:axId val="161773056"/>
        <c:scaling>
          <c:orientation val="maxMin"/>
        </c:scaling>
        <c:delete val="0"/>
        <c:axPos val="l"/>
        <c:numFmt formatCode="General" sourceLinked="1"/>
        <c:majorTickMark val="out"/>
        <c:minorTickMark val="none"/>
        <c:tickLblPos val="nextTo"/>
        <c:spPr>
          <a:ln w="3265">
            <a:solidFill>
              <a:schemeClr val="tx1"/>
            </a:solidFill>
            <a:prstDash val="solid"/>
          </a:ln>
        </c:spPr>
        <c:txPr>
          <a:bodyPr rot="0" vert="horz"/>
          <a:lstStyle/>
          <a:p>
            <a:pPr>
              <a:defRPr sz="1400">
                <a:latin typeface="+mn-lt"/>
              </a:defRPr>
            </a:pPr>
            <a:endParaRPr lang="en-US"/>
          </a:p>
        </c:txPr>
        <c:crossAx val="161835264"/>
        <c:crosses val="autoZero"/>
        <c:auto val="1"/>
        <c:lblAlgn val="ctr"/>
        <c:lblOffset val="100"/>
        <c:tickLblSkip val="1"/>
        <c:tickMarkSkip val="1"/>
        <c:noMultiLvlLbl val="0"/>
      </c:catAx>
      <c:valAx>
        <c:axId val="161835264"/>
        <c:scaling>
          <c:orientation val="minMax"/>
          <c:max val="1"/>
        </c:scaling>
        <c:delete val="0"/>
        <c:axPos val="b"/>
        <c:title>
          <c:tx>
            <c:rich>
              <a:bodyPr/>
              <a:lstStyle/>
              <a:p>
                <a:pPr>
                  <a:defRPr sz="1000">
                    <a:latin typeface="+mn-lt"/>
                  </a:defRPr>
                </a:pPr>
                <a:r>
                  <a:rPr lang="en-US" sz="1000">
                    <a:latin typeface="+mn-lt"/>
                  </a:rPr>
                  <a:t>Percent of Respondents</a:t>
                </a:r>
                <a:endParaRPr lang="en-US" sz="1000" dirty="0">
                  <a:latin typeface="+mn-lt"/>
                </a:endParaRPr>
              </a:p>
            </c:rich>
          </c:tx>
          <c:layout>
            <c:manualLayout>
              <c:xMode val="edge"/>
              <c:yMode val="edge"/>
              <c:x val="0.57105943152455196"/>
              <c:y val="0.931506849315066"/>
            </c:manualLayout>
          </c:layout>
          <c:overlay val="0"/>
          <c:spPr>
            <a:noFill/>
            <a:ln w="26118">
              <a:noFill/>
            </a:ln>
          </c:spPr>
        </c:title>
        <c:numFmt formatCode="0%" sourceLinked="0"/>
        <c:majorTickMark val="out"/>
        <c:minorTickMark val="none"/>
        <c:tickLblPos val="nextTo"/>
        <c:spPr>
          <a:ln w="3265">
            <a:solidFill>
              <a:schemeClr val="tx1"/>
            </a:solidFill>
            <a:prstDash val="solid"/>
          </a:ln>
        </c:spPr>
        <c:txPr>
          <a:bodyPr rot="0" vert="horz"/>
          <a:lstStyle/>
          <a:p>
            <a:pPr>
              <a:defRPr sz="1600">
                <a:latin typeface="+mn-lt"/>
              </a:defRPr>
            </a:pPr>
            <a:endParaRPr lang="en-US"/>
          </a:p>
        </c:txPr>
        <c:crossAx val="161773056"/>
        <c:crosses val="max"/>
        <c:crossBetween val="between"/>
        <c:majorUnit val="0.2"/>
        <c:minorUnit val="0.2"/>
      </c:valAx>
      <c:spPr>
        <a:noFill/>
        <a:ln w="25400">
          <a:noFill/>
        </a:ln>
      </c:spPr>
    </c:plotArea>
    <c:legend>
      <c:legendPos val="r"/>
      <c:layout>
        <c:manualLayout>
          <c:xMode val="edge"/>
          <c:yMode val="edge"/>
          <c:x val="0.66952240565747101"/>
          <c:y val="0.53280558278017209"/>
          <c:w val="0.2840752354435549"/>
          <c:h val="0.28547274593154626"/>
        </c:manualLayout>
      </c:layout>
      <c:overlay val="0"/>
      <c:txPr>
        <a:bodyPr/>
        <a:lstStyle/>
        <a:p>
          <a:pPr>
            <a:defRPr sz="1600">
              <a:latin typeface="+mn-lt"/>
            </a:defRPr>
          </a:pPr>
          <a:endParaRPr lang="en-US"/>
        </a:p>
      </c:txPr>
    </c:legend>
    <c:plotVisOnly val="1"/>
    <c:dispBlanksAs val="gap"/>
    <c:showDLblsOverMax val="0"/>
  </c:chart>
  <c:spPr>
    <a:noFill/>
    <a:ln>
      <a:noFill/>
    </a:ln>
  </c:spPr>
  <c:txPr>
    <a:bodyPr/>
    <a:lstStyle/>
    <a:p>
      <a:pPr>
        <a:defRPr sz="1100" b="1" i="0" u="none" strike="noStrike" baseline="0">
          <a:solidFill>
            <a:schemeClr val="tx1"/>
          </a:solidFill>
          <a:latin typeface="Calibri" pitchFamily="34" charset="0"/>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84855897867302"/>
          <c:y val="0.103585657370518"/>
          <c:w val="0.524707452168658"/>
          <c:h val="0.74701195219123595"/>
        </c:manualLayout>
      </c:layout>
      <c:barChart>
        <c:barDir val="bar"/>
        <c:grouping val="stacked"/>
        <c:varyColors val="0"/>
        <c:ser>
          <c:idx val="3"/>
          <c:order val="0"/>
          <c:tx>
            <c:strRef>
              <c:f>Sheet1!$A$2</c:f>
              <c:strCache>
                <c:ptCount val="1"/>
                <c:pt idx="0">
                  <c:v>Paid myself</c:v>
                </c:pt>
              </c:strCache>
            </c:strRef>
          </c:tx>
          <c:spPr>
            <a:solidFill>
              <a:schemeClr val="accent1"/>
            </a:solidFill>
          </c:spPr>
          <c:invertIfNegative val="0"/>
          <c:dLbls>
            <c:numFmt formatCode="0%" sourceLinked="0"/>
            <c:spPr>
              <a:noFill/>
              <a:ln w="25400">
                <a:noFill/>
              </a:ln>
            </c:spPr>
            <c:txPr>
              <a:bodyPr/>
              <a:lstStyle/>
              <a:p>
                <a:pPr>
                  <a:defRPr sz="1600" b="1" i="0" u="none" strike="noStrike" baseline="0">
                    <a:solidFill>
                      <a:srgbClr val="FFFFFF"/>
                    </a:solidFill>
                    <a:latin typeface="+mn-lt"/>
                    <a:ea typeface="Palatino Linotype"/>
                    <a:cs typeface="Palatino Linotype"/>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Registration Fee</c:v>
                </c:pt>
                <c:pt idx="1">
                  <c:v>Transportation Costs (i.e. airfare, rental car)</c:v>
                </c:pt>
                <c:pt idx="2">
                  <c:v>Hotel</c:v>
                </c:pt>
                <c:pt idx="3">
                  <c:v>Meals</c:v>
                </c:pt>
                <c:pt idx="4">
                  <c:v>Entire Trip</c:v>
                </c:pt>
              </c:strCache>
            </c:strRef>
          </c:cat>
          <c:val>
            <c:numRef>
              <c:f>Sheet1!$B$2:$F$2</c:f>
              <c:numCache>
                <c:formatCode>0%</c:formatCode>
                <c:ptCount val="5"/>
                <c:pt idx="0">
                  <c:v>0.443965517241379</c:v>
                </c:pt>
                <c:pt idx="1">
                  <c:v>0.47198275862069</c:v>
                </c:pt>
                <c:pt idx="2">
                  <c:v>0.33836206896551702</c:v>
                </c:pt>
                <c:pt idx="3">
                  <c:v>0.42887931034482801</c:v>
                </c:pt>
                <c:pt idx="4">
                  <c:v>0.33189655172413801</c:v>
                </c:pt>
              </c:numCache>
            </c:numRef>
          </c:val>
          <c:extLst>
            <c:ext xmlns:c16="http://schemas.microsoft.com/office/drawing/2014/chart" uri="{C3380CC4-5D6E-409C-BE32-E72D297353CC}">
              <c16:uniqueId val="{00000000-709F-4314-A7DC-3575B939D4C1}"/>
            </c:ext>
          </c:extLst>
        </c:ser>
        <c:ser>
          <c:idx val="7"/>
          <c:order val="1"/>
          <c:tx>
            <c:strRef>
              <c:f>Sheet1!$A$3</c:f>
              <c:strCache>
                <c:ptCount val="1"/>
                <c:pt idx="0">
                  <c:v>Paid partially by someone else</c:v>
                </c:pt>
              </c:strCache>
            </c:strRef>
          </c:tx>
          <c:spPr>
            <a:solidFill>
              <a:schemeClr val="accent2"/>
            </a:solidFill>
          </c:spPr>
          <c:invertIfNegative val="0"/>
          <c:dLbls>
            <c:numFmt formatCode="0%" sourceLinked="0"/>
            <c:spPr>
              <a:noFill/>
              <a:ln w="25400">
                <a:noFill/>
              </a:ln>
            </c:spPr>
            <c:txPr>
              <a:bodyPr/>
              <a:lstStyle/>
              <a:p>
                <a:pPr>
                  <a:defRPr sz="1600" b="1" i="0" u="none" strike="noStrike" baseline="0">
                    <a:solidFill>
                      <a:schemeClr val="bg1"/>
                    </a:solidFill>
                    <a:latin typeface="+mn-lt"/>
                    <a:ea typeface="Palatino Linotype"/>
                    <a:cs typeface="Palatino Linotype"/>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Registration Fee</c:v>
                </c:pt>
                <c:pt idx="1">
                  <c:v>Transportation Costs (i.e. airfare, rental car)</c:v>
                </c:pt>
                <c:pt idx="2">
                  <c:v>Hotel</c:v>
                </c:pt>
                <c:pt idx="3">
                  <c:v>Meals</c:v>
                </c:pt>
                <c:pt idx="4">
                  <c:v>Entire Trip</c:v>
                </c:pt>
              </c:strCache>
            </c:strRef>
          </c:cat>
          <c:val>
            <c:numRef>
              <c:f>Sheet1!$B$3:$F$3</c:f>
              <c:numCache>
                <c:formatCode>0%</c:formatCode>
                <c:ptCount val="5"/>
                <c:pt idx="0">
                  <c:v>6.8965517241379296E-2</c:v>
                </c:pt>
                <c:pt idx="1">
                  <c:v>0.131465517241379</c:v>
                </c:pt>
                <c:pt idx="2">
                  <c:v>0.109913793103448</c:v>
                </c:pt>
                <c:pt idx="3">
                  <c:v>0.28879310344827602</c:v>
                </c:pt>
                <c:pt idx="4">
                  <c:v>0.40301724137931</c:v>
                </c:pt>
              </c:numCache>
            </c:numRef>
          </c:val>
          <c:extLst>
            <c:ext xmlns:c16="http://schemas.microsoft.com/office/drawing/2014/chart" uri="{C3380CC4-5D6E-409C-BE32-E72D297353CC}">
              <c16:uniqueId val="{00000001-709F-4314-A7DC-3575B939D4C1}"/>
            </c:ext>
          </c:extLst>
        </c:ser>
        <c:ser>
          <c:idx val="0"/>
          <c:order val="2"/>
          <c:tx>
            <c:strRef>
              <c:f>Sheet1!$A$4</c:f>
              <c:strCache>
                <c:ptCount val="1"/>
                <c:pt idx="0">
                  <c:v>Paid fully by someone else</c:v>
                </c:pt>
              </c:strCache>
            </c:strRef>
          </c:tx>
          <c:spPr>
            <a:solidFill>
              <a:schemeClr val="accent2">
                <a:lumMod val="40000"/>
                <a:lumOff val="60000"/>
              </a:schemeClr>
            </a:solidFill>
          </c:spPr>
          <c:invertIfNegative val="0"/>
          <c:dLbls>
            <c:numFmt formatCode="0%" sourceLinked="0"/>
            <c:spPr>
              <a:noFill/>
              <a:ln w="25400">
                <a:noFill/>
              </a:ln>
            </c:spPr>
            <c:txPr>
              <a:bodyPr/>
              <a:lstStyle/>
              <a:p>
                <a:pPr>
                  <a:defRPr sz="1600" b="1" i="0" u="none" strike="noStrike" baseline="0">
                    <a:solidFill>
                      <a:schemeClr val="tx1"/>
                    </a:solidFill>
                    <a:latin typeface="+mn-lt"/>
                    <a:ea typeface="Palatino Linotype"/>
                    <a:cs typeface="Palatino Linotype"/>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Registration Fee</c:v>
                </c:pt>
                <c:pt idx="1">
                  <c:v>Transportation Costs (i.e. airfare, rental car)</c:v>
                </c:pt>
                <c:pt idx="2">
                  <c:v>Hotel</c:v>
                </c:pt>
                <c:pt idx="3">
                  <c:v>Meals</c:v>
                </c:pt>
                <c:pt idx="4">
                  <c:v>Entire Trip</c:v>
                </c:pt>
              </c:strCache>
            </c:strRef>
          </c:cat>
          <c:val>
            <c:numRef>
              <c:f>Sheet1!$B$4:$F$4</c:f>
              <c:numCache>
                <c:formatCode>0%</c:formatCode>
                <c:ptCount val="5"/>
                <c:pt idx="0">
                  <c:v>0.48706896551724099</c:v>
                </c:pt>
                <c:pt idx="1">
                  <c:v>0.39655172413793099</c:v>
                </c:pt>
                <c:pt idx="2">
                  <c:v>0.55172413793103503</c:v>
                </c:pt>
                <c:pt idx="3">
                  <c:v>0.28232758620689702</c:v>
                </c:pt>
                <c:pt idx="4">
                  <c:v>0.26508620689655199</c:v>
                </c:pt>
              </c:numCache>
            </c:numRef>
          </c:val>
          <c:extLst>
            <c:ext xmlns:c16="http://schemas.microsoft.com/office/drawing/2014/chart" uri="{C3380CC4-5D6E-409C-BE32-E72D297353CC}">
              <c16:uniqueId val="{00000002-709F-4314-A7DC-3575B939D4C1}"/>
            </c:ext>
          </c:extLst>
        </c:ser>
        <c:dLbls>
          <c:showLegendKey val="0"/>
          <c:showVal val="1"/>
          <c:showCatName val="0"/>
          <c:showSerName val="0"/>
          <c:showPercent val="0"/>
          <c:showBubbleSize val="0"/>
        </c:dLbls>
        <c:gapWidth val="50"/>
        <c:overlap val="100"/>
        <c:axId val="161667712"/>
        <c:axId val="161939840"/>
      </c:barChart>
      <c:catAx>
        <c:axId val="161667712"/>
        <c:scaling>
          <c:orientation val="maxMin"/>
        </c:scaling>
        <c:delete val="0"/>
        <c:axPos val="l"/>
        <c:numFmt formatCode="General" sourceLinked="1"/>
        <c:majorTickMark val="out"/>
        <c:minorTickMark val="none"/>
        <c:tickLblPos val="nextTo"/>
        <c:spPr>
          <a:ln w="3175">
            <a:solidFill>
              <a:schemeClr val="tx1"/>
            </a:solidFill>
            <a:prstDash val="solid"/>
          </a:ln>
        </c:spPr>
        <c:txPr>
          <a:bodyPr rot="0" vert="horz"/>
          <a:lstStyle/>
          <a:p>
            <a:pPr>
              <a:defRPr sz="1600" b="1" i="0" u="none" strike="noStrike" baseline="0">
                <a:solidFill>
                  <a:schemeClr val="tx1"/>
                </a:solidFill>
                <a:latin typeface="+mn-lt"/>
                <a:ea typeface="Palatino Linotype"/>
                <a:cs typeface="Palatino Linotype"/>
              </a:defRPr>
            </a:pPr>
            <a:endParaRPr lang="en-US"/>
          </a:p>
        </c:txPr>
        <c:crossAx val="161939840"/>
        <c:crosses val="autoZero"/>
        <c:auto val="1"/>
        <c:lblAlgn val="ctr"/>
        <c:lblOffset val="100"/>
        <c:tickLblSkip val="1"/>
        <c:tickMarkSkip val="1"/>
        <c:noMultiLvlLbl val="0"/>
      </c:catAx>
      <c:valAx>
        <c:axId val="161939840"/>
        <c:scaling>
          <c:orientation val="minMax"/>
          <c:max val="1"/>
        </c:scaling>
        <c:delete val="0"/>
        <c:axPos val="b"/>
        <c:title>
          <c:tx>
            <c:rich>
              <a:bodyPr/>
              <a:lstStyle/>
              <a:p>
                <a:pPr>
                  <a:defRPr sz="1000" b="1" i="0" u="none" strike="noStrike" baseline="0">
                    <a:solidFill>
                      <a:schemeClr val="tx1"/>
                    </a:solidFill>
                    <a:latin typeface="+mn-lt"/>
                    <a:ea typeface="Palatino Linotype"/>
                    <a:cs typeface="Palatino Linotype"/>
                  </a:defRPr>
                </a:pPr>
                <a:r>
                  <a:rPr lang="en-US" sz="1600" dirty="0">
                    <a:latin typeface="+mn-lt"/>
                  </a:rPr>
                  <a:t>Percent of Respondents (n=464)</a:t>
                </a:r>
              </a:p>
            </c:rich>
          </c:tx>
          <c:layout>
            <c:manualLayout>
              <c:xMode val="edge"/>
              <c:yMode val="edge"/>
              <c:x val="0.431395465198957"/>
              <c:y val="0.94299097668210796"/>
            </c:manualLayout>
          </c:layout>
          <c:overlay val="0"/>
          <c:spPr>
            <a:noFill/>
            <a:ln w="25400">
              <a:noFill/>
            </a:ln>
          </c:spPr>
        </c:title>
        <c:numFmt formatCode="0%" sourceLinked="0"/>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mn-lt"/>
                <a:ea typeface="Palatino Linotype"/>
                <a:cs typeface="Calibri" panose="020F0502020204030204" pitchFamily="34" charset="0"/>
              </a:defRPr>
            </a:pPr>
            <a:endParaRPr lang="en-US"/>
          </a:p>
        </c:txPr>
        <c:crossAx val="161667712"/>
        <c:crosses val="max"/>
        <c:crossBetween val="between"/>
        <c:majorUnit val="0.2"/>
      </c:valAx>
      <c:spPr>
        <a:noFill/>
        <a:ln w="25400">
          <a:noFill/>
        </a:ln>
      </c:spPr>
    </c:plotArea>
    <c:legend>
      <c:legendPos val="t"/>
      <c:layout>
        <c:manualLayout>
          <c:xMode val="edge"/>
          <c:yMode val="edge"/>
          <c:x val="1.8617743066784299E-2"/>
          <c:y val="3.3705715135750399E-3"/>
          <c:w val="0.95238096074566503"/>
          <c:h val="7.1713147410358599E-2"/>
        </c:manualLayout>
      </c:layout>
      <c:overlay val="0"/>
      <c:spPr>
        <a:solidFill>
          <a:schemeClr val="bg1"/>
        </a:solidFill>
        <a:ln w="25400">
          <a:noFill/>
        </a:ln>
      </c:spPr>
      <c:txPr>
        <a:bodyPr/>
        <a:lstStyle/>
        <a:p>
          <a:pPr>
            <a:defRPr sz="1400" b="1" i="0" u="none" strike="noStrike" baseline="0">
              <a:solidFill>
                <a:schemeClr val="tx1"/>
              </a:solidFill>
              <a:latin typeface="+mn-lt"/>
              <a:ea typeface="Palatino Linotype"/>
              <a:cs typeface="Palatino Linotype"/>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0.82036</cdr:x>
      <cdr:y>0.22854</cdr:y>
    </cdr:from>
    <cdr:to>
      <cdr:x>1</cdr:x>
      <cdr:y>0.30795</cdr:y>
    </cdr:to>
    <cdr:sp macro="" textlink="">
      <cdr:nvSpPr>
        <cdr:cNvPr id="2" name="TextBox 11"/>
        <cdr:cNvSpPr txBox="1"/>
      </cdr:nvSpPr>
      <cdr:spPr>
        <a:xfrm xmlns:a="http://schemas.openxmlformats.org/drawingml/2006/main">
          <a:off x="6751235" y="1063009"/>
          <a:ext cx="1478365" cy="3693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i="1" dirty="0">
              <a:solidFill>
                <a:schemeClr val="tx1"/>
              </a:solidFill>
            </a:rPr>
            <a:t>Anaheim</a:t>
          </a:r>
        </a:p>
      </cdr:txBody>
    </cdr:sp>
  </cdr:relSizeAnchor>
  <cdr:relSizeAnchor xmlns:cdr="http://schemas.openxmlformats.org/drawingml/2006/chartDrawing">
    <cdr:from>
      <cdr:x>0.73366</cdr:x>
      <cdr:y>0.14636</cdr:y>
    </cdr:from>
    <cdr:to>
      <cdr:x>0.89987</cdr:x>
      <cdr:y>0.22577</cdr:y>
    </cdr:to>
    <cdr:sp macro="" textlink="">
      <cdr:nvSpPr>
        <cdr:cNvPr id="3" name="TextBox 11"/>
        <cdr:cNvSpPr txBox="1"/>
      </cdr:nvSpPr>
      <cdr:spPr>
        <a:xfrm xmlns:a="http://schemas.openxmlformats.org/drawingml/2006/main">
          <a:off x="7661484" y="680780"/>
          <a:ext cx="1735695" cy="3693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i="1" dirty="0">
              <a:solidFill>
                <a:schemeClr val="tx1"/>
              </a:solidFill>
            </a:rPr>
            <a:t>San Antonio</a:t>
          </a:r>
        </a:p>
      </cdr:txBody>
    </cdr:sp>
  </cdr:relSizeAnchor>
  <cdr:relSizeAnchor xmlns:cdr="http://schemas.openxmlformats.org/drawingml/2006/chartDrawing">
    <cdr:from>
      <cdr:x>0</cdr:x>
      <cdr:y>0.44517</cdr:y>
    </cdr:from>
    <cdr:to>
      <cdr:x>0.17964</cdr:x>
      <cdr:y>0.52457</cdr:y>
    </cdr:to>
    <cdr:sp macro="" textlink="">
      <cdr:nvSpPr>
        <cdr:cNvPr id="4" name="TextBox 11"/>
        <cdr:cNvSpPr txBox="1"/>
      </cdr:nvSpPr>
      <cdr:spPr>
        <a:xfrm xmlns:a="http://schemas.openxmlformats.org/drawingml/2006/main">
          <a:off x="0" y="2070656"/>
          <a:ext cx="187594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i="1" dirty="0">
              <a:solidFill>
                <a:schemeClr val="tx1"/>
              </a:solidFill>
            </a:rPr>
            <a:t>Anaheim</a:t>
          </a:r>
          <a:endParaRPr lang="en-US" sz="1600" i="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0.51153</cdr:x>
      <cdr:y>0.13597</cdr:y>
    </cdr:from>
    <cdr:to>
      <cdr:x>1</cdr:x>
      <cdr:y>0.88564</cdr:y>
    </cdr:to>
    <cdr:pic>
      <cdr:nvPicPr>
        <cdr:cNvPr id="2" name="chart">
          <a:extLst xmlns:a="http://schemas.openxmlformats.org/drawingml/2006/main">
            <a:ext uri="{FF2B5EF4-FFF2-40B4-BE49-F238E27FC236}">
              <a16:creationId xmlns:a16="http://schemas.microsoft.com/office/drawing/2014/main" id="{BACC82F7-28B2-4C56-8CBE-95574B492B7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45125" y="590800"/>
          <a:ext cx="4913275" cy="3257300"/>
        </a:xfrm>
        <a:prstGeom xmlns:a="http://schemas.openxmlformats.org/drawingml/2006/main" prst="rect">
          <a:avLst/>
        </a:prstGeom>
      </cdr:spPr>
    </cdr:pic>
  </cdr:relSizeAnchor>
  <cdr:relSizeAnchor xmlns:cdr="http://schemas.openxmlformats.org/drawingml/2006/chartDrawing">
    <cdr:from>
      <cdr:x>0.08412</cdr:x>
      <cdr:y>0.80709</cdr:y>
    </cdr:from>
    <cdr:to>
      <cdr:x>0.52352</cdr:x>
      <cdr:y>1</cdr:y>
    </cdr:to>
    <cdr:sp macro="" textlink="">
      <cdr:nvSpPr>
        <cdr:cNvPr id="3" name="TextBox 2"/>
        <cdr:cNvSpPr txBox="1"/>
      </cdr:nvSpPr>
      <cdr:spPr>
        <a:xfrm xmlns:a="http://schemas.openxmlformats.org/drawingml/2006/main">
          <a:off x="846137" y="3924300"/>
          <a:ext cx="44196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0.68073</cdr:x>
      <cdr:y>0.65693</cdr:y>
    </cdr:from>
    <cdr:to>
      <cdr:x>0.90775</cdr:x>
      <cdr:y>0.83212</cdr:y>
    </cdr:to>
    <cdr:sp macro="" textlink="">
      <cdr:nvSpPr>
        <cdr:cNvPr id="2" name="TextBox 1"/>
        <cdr:cNvSpPr txBox="1"/>
      </cdr:nvSpPr>
      <cdr:spPr>
        <a:xfrm xmlns:a="http://schemas.openxmlformats.org/drawingml/2006/main">
          <a:off x="8225454" y="3429000"/>
          <a:ext cx="27432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0.11958</cdr:y>
    </cdr:from>
    <cdr:to>
      <cdr:x>0.10069</cdr:x>
      <cdr:y>0.76641</cdr:y>
    </cdr:to>
    <cdr:sp macro="" textlink="">
      <cdr:nvSpPr>
        <cdr:cNvPr id="2" name="TextBox 1"/>
        <cdr:cNvSpPr txBox="1"/>
      </cdr:nvSpPr>
      <cdr:spPr>
        <a:xfrm xmlns:a="http://schemas.openxmlformats.org/drawingml/2006/main">
          <a:off x="0" y="619840"/>
          <a:ext cx="1104900" cy="3352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200" dirty="0"/>
            <a:t>World Classic</a:t>
          </a:r>
          <a:br>
            <a:rPr lang="en-US" sz="1200" dirty="0"/>
          </a:br>
          <a:r>
            <a:rPr lang="en-US" sz="1200" dirty="0"/>
            <a:t>Rockers</a:t>
          </a:r>
        </a:p>
        <a:p xmlns:a="http://schemas.openxmlformats.org/drawingml/2006/main">
          <a:pPr algn="r"/>
          <a:endParaRPr lang="en-US" sz="1200" dirty="0"/>
        </a:p>
        <a:p xmlns:a="http://schemas.openxmlformats.org/drawingml/2006/main">
          <a:pPr algn="r"/>
          <a:endParaRPr lang="en-US" sz="1200" dirty="0"/>
        </a:p>
        <a:p xmlns:a="http://schemas.openxmlformats.org/drawingml/2006/main">
          <a:pPr algn="r"/>
          <a:endParaRPr lang="en-US" sz="1200" dirty="0"/>
        </a:p>
        <a:p xmlns:a="http://schemas.openxmlformats.org/drawingml/2006/main">
          <a:pPr algn="r"/>
          <a:r>
            <a:rPr lang="en-US" sz="1200" dirty="0"/>
            <a:t>Pat Green</a:t>
          </a:r>
        </a:p>
        <a:p xmlns:a="http://schemas.openxmlformats.org/drawingml/2006/main">
          <a:pPr algn="r"/>
          <a:endParaRPr lang="en-US" sz="1200" dirty="0"/>
        </a:p>
        <a:p xmlns:a="http://schemas.openxmlformats.org/drawingml/2006/main">
          <a:pPr algn="r"/>
          <a:endParaRPr lang="en-US" sz="1200" dirty="0"/>
        </a:p>
        <a:p xmlns:a="http://schemas.openxmlformats.org/drawingml/2006/main">
          <a:pPr algn="r"/>
          <a:endParaRPr lang="en-US" sz="1200" dirty="0"/>
        </a:p>
        <a:p xmlns:a="http://schemas.openxmlformats.org/drawingml/2006/main">
          <a:pPr algn="r"/>
          <a:endParaRPr lang="en-US" sz="1200" dirty="0"/>
        </a:p>
        <a:p xmlns:a="http://schemas.openxmlformats.org/drawingml/2006/main">
          <a:pPr algn="r"/>
          <a:endParaRPr lang="en-US" sz="1200" dirty="0"/>
        </a:p>
        <a:p xmlns:a="http://schemas.openxmlformats.org/drawingml/2006/main">
          <a:pPr algn="r"/>
          <a:r>
            <a:rPr lang="en-US" sz="1200" dirty="0"/>
            <a:t>Sawyer Brown</a:t>
          </a:r>
        </a:p>
        <a:p xmlns:a="http://schemas.openxmlformats.org/drawingml/2006/main">
          <a:pPr algn="r"/>
          <a:endParaRPr lang="en-US" sz="1200" dirty="0"/>
        </a:p>
        <a:p xmlns:a="http://schemas.openxmlformats.org/drawingml/2006/main">
          <a:pPr algn="r"/>
          <a:endParaRPr lang="en-US" sz="1200" dirty="0"/>
        </a:p>
        <a:p xmlns:a="http://schemas.openxmlformats.org/drawingml/2006/main">
          <a:pPr algn="r"/>
          <a:endParaRPr lang="en-US" sz="1200" dirty="0"/>
        </a:p>
        <a:p xmlns:a="http://schemas.openxmlformats.org/drawingml/2006/main">
          <a:pPr algn="r"/>
          <a:endParaRPr lang="en-US" sz="1200"/>
        </a:p>
        <a:p xmlns:a="http://schemas.openxmlformats.org/drawingml/2006/main">
          <a:pPr algn="r"/>
          <a:r>
            <a:rPr lang="en-US" sz="1200"/>
            <a:t>Craig </a:t>
          </a:r>
          <a:r>
            <a:rPr lang="en-US" sz="1200" dirty="0"/>
            <a:t>Morgan</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6434"/>
          </a:xfrm>
          <a:prstGeom prst="rect">
            <a:avLst/>
          </a:prstGeom>
        </p:spPr>
        <p:txBody>
          <a:bodyPr vert="horz" lIns="92446" tIns="46223" rIns="92446" bIns="46223" rtlCol="0"/>
          <a:lstStyle>
            <a:lvl1pPr algn="r">
              <a:defRPr sz="1200"/>
            </a:lvl1pPr>
          </a:lstStyle>
          <a:p>
            <a:fld id="{CCC3D96F-BDED-B144-83E3-4A7EB5EE94D1}" type="datetimeFigureOut">
              <a:rPr lang="en-US" smtClean="0"/>
              <a:t>4/6/2018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192F328-856D-AA49-A602-2860A11C00F9}" type="slidenum">
              <a:rPr lang="en-US" smtClean="0"/>
              <a:t>‹#›</a:t>
            </a:fld>
            <a:endParaRPr lang="en-US"/>
          </a:p>
        </p:txBody>
      </p:sp>
    </p:spTree>
    <p:extLst>
      <p:ext uri="{BB962C8B-B14F-4D97-AF65-F5344CB8AC3E}">
        <p14:creationId xmlns:p14="http://schemas.microsoft.com/office/powerpoint/2010/main" val="77103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8CD02D8-0D03-42ED-9EA2-CAFA6D5F7860}" type="datetimeFigureOut">
              <a:rPr lang="en-US" smtClean="0"/>
              <a:t>4/6/2018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D00DE9F-FF3F-4E9D-90B1-9ED7F91CF7CA}" type="slidenum">
              <a:rPr lang="en-US" smtClean="0"/>
              <a:t>‹#›</a:t>
            </a:fld>
            <a:endParaRPr lang="en-US"/>
          </a:p>
        </p:txBody>
      </p:sp>
    </p:spTree>
    <p:extLst>
      <p:ext uri="{BB962C8B-B14F-4D97-AF65-F5344CB8AC3E}">
        <p14:creationId xmlns:p14="http://schemas.microsoft.com/office/powerpoint/2010/main" val="255282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29101C-AC4D-4DFF-9202-5018B9C8655D}" type="slidenum">
              <a:rPr lang="en-US" smtClean="0"/>
              <a:pPr>
                <a:defRPr/>
              </a:pPr>
              <a:t>3</a:t>
            </a:fld>
            <a:endParaRPr lang="en-US" dirty="0"/>
          </a:p>
        </p:txBody>
      </p:sp>
    </p:spTree>
    <p:extLst>
      <p:ext uri="{BB962C8B-B14F-4D97-AF65-F5344CB8AC3E}">
        <p14:creationId xmlns:p14="http://schemas.microsoft.com/office/powerpoint/2010/main" val="1427320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22</a:t>
            </a:fld>
            <a:endParaRPr lang="en-US"/>
          </a:p>
        </p:txBody>
      </p:sp>
    </p:spTree>
    <p:extLst>
      <p:ext uri="{BB962C8B-B14F-4D97-AF65-F5344CB8AC3E}">
        <p14:creationId xmlns:p14="http://schemas.microsoft.com/office/powerpoint/2010/main" val="197943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24</a:t>
            </a:fld>
            <a:endParaRPr lang="en-US"/>
          </a:p>
        </p:txBody>
      </p:sp>
    </p:spTree>
    <p:extLst>
      <p:ext uri="{BB962C8B-B14F-4D97-AF65-F5344CB8AC3E}">
        <p14:creationId xmlns:p14="http://schemas.microsoft.com/office/powerpoint/2010/main" val="152045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26</a:t>
            </a:fld>
            <a:endParaRPr lang="en-US"/>
          </a:p>
        </p:txBody>
      </p:sp>
    </p:spTree>
    <p:extLst>
      <p:ext uri="{BB962C8B-B14F-4D97-AF65-F5344CB8AC3E}">
        <p14:creationId xmlns:p14="http://schemas.microsoft.com/office/powerpoint/2010/main" val="100759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31</a:t>
            </a:fld>
            <a:endParaRPr lang="en-US"/>
          </a:p>
        </p:txBody>
      </p:sp>
    </p:spTree>
    <p:extLst>
      <p:ext uri="{BB962C8B-B14F-4D97-AF65-F5344CB8AC3E}">
        <p14:creationId xmlns:p14="http://schemas.microsoft.com/office/powerpoint/2010/main" val="140774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34</a:t>
            </a:fld>
            <a:endParaRPr lang="en-US"/>
          </a:p>
        </p:txBody>
      </p:sp>
    </p:spTree>
    <p:extLst>
      <p:ext uri="{BB962C8B-B14F-4D97-AF65-F5344CB8AC3E}">
        <p14:creationId xmlns:p14="http://schemas.microsoft.com/office/powerpoint/2010/main" val="209576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39</a:t>
            </a:fld>
            <a:endParaRPr lang="en-US"/>
          </a:p>
        </p:txBody>
      </p:sp>
    </p:spTree>
    <p:extLst>
      <p:ext uri="{BB962C8B-B14F-4D97-AF65-F5344CB8AC3E}">
        <p14:creationId xmlns:p14="http://schemas.microsoft.com/office/powerpoint/2010/main" val="11601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4</a:t>
            </a:fld>
            <a:endParaRPr lang="en-US"/>
          </a:p>
        </p:txBody>
      </p:sp>
    </p:spTree>
    <p:extLst>
      <p:ext uri="{BB962C8B-B14F-4D97-AF65-F5344CB8AC3E}">
        <p14:creationId xmlns:p14="http://schemas.microsoft.com/office/powerpoint/2010/main" val="145813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29101C-AC4D-4DFF-9202-5018B9C8655D}" type="slidenum">
              <a:rPr lang="en-US" smtClean="0"/>
              <a:pPr>
                <a:defRPr/>
              </a:pPr>
              <a:t>5</a:t>
            </a:fld>
            <a:endParaRPr lang="en-US" dirty="0"/>
          </a:p>
        </p:txBody>
      </p:sp>
    </p:spTree>
    <p:extLst>
      <p:ext uri="{BB962C8B-B14F-4D97-AF65-F5344CB8AC3E}">
        <p14:creationId xmlns:p14="http://schemas.microsoft.com/office/powerpoint/2010/main" val="41000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6</a:t>
            </a:fld>
            <a:endParaRPr lang="en-US"/>
          </a:p>
        </p:txBody>
      </p:sp>
    </p:spTree>
    <p:extLst>
      <p:ext uri="{BB962C8B-B14F-4D97-AF65-F5344CB8AC3E}">
        <p14:creationId xmlns:p14="http://schemas.microsoft.com/office/powerpoint/2010/main" val="139712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8</a:t>
            </a:fld>
            <a:endParaRPr lang="en-US"/>
          </a:p>
        </p:txBody>
      </p:sp>
    </p:spTree>
    <p:extLst>
      <p:ext uri="{BB962C8B-B14F-4D97-AF65-F5344CB8AC3E}">
        <p14:creationId xmlns:p14="http://schemas.microsoft.com/office/powerpoint/2010/main" val="134457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11</a:t>
            </a:fld>
            <a:endParaRPr lang="en-US"/>
          </a:p>
        </p:txBody>
      </p:sp>
    </p:spTree>
    <p:extLst>
      <p:ext uri="{BB962C8B-B14F-4D97-AF65-F5344CB8AC3E}">
        <p14:creationId xmlns:p14="http://schemas.microsoft.com/office/powerpoint/2010/main" val="49515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13</a:t>
            </a:fld>
            <a:endParaRPr lang="en-US"/>
          </a:p>
        </p:txBody>
      </p:sp>
    </p:spTree>
    <p:extLst>
      <p:ext uri="{BB962C8B-B14F-4D97-AF65-F5344CB8AC3E}">
        <p14:creationId xmlns:p14="http://schemas.microsoft.com/office/powerpoint/2010/main" val="201496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15</a:t>
            </a:fld>
            <a:endParaRPr lang="en-US"/>
          </a:p>
        </p:txBody>
      </p:sp>
    </p:spTree>
    <p:extLst>
      <p:ext uri="{BB962C8B-B14F-4D97-AF65-F5344CB8AC3E}">
        <p14:creationId xmlns:p14="http://schemas.microsoft.com/office/powerpoint/2010/main" val="157661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DE9F-FF3F-4E9D-90B1-9ED7F91CF7CA}" type="slidenum">
              <a:rPr lang="en-US" smtClean="0"/>
              <a:t>18</a:t>
            </a:fld>
            <a:endParaRPr lang="en-US"/>
          </a:p>
        </p:txBody>
      </p:sp>
    </p:spTree>
    <p:extLst>
      <p:ext uri="{BB962C8B-B14F-4D97-AF65-F5344CB8AC3E}">
        <p14:creationId xmlns:p14="http://schemas.microsoft.com/office/powerpoint/2010/main" val="495929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63CCD-9C96-44DC-ADB8-D4BF0627AA91}" type="datetime1">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8475-7E21-44D6-BCAB-5602E25F568C}" type="slidenum">
              <a:rPr lang="en-US" smtClean="0"/>
              <a:t>‹#›</a:t>
            </a:fld>
            <a:endParaRPr lang="en-US"/>
          </a:p>
        </p:txBody>
      </p:sp>
      <p:cxnSp>
        <p:nvCxnSpPr>
          <p:cNvPr id="9" name="Straight Connector 8"/>
          <p:cNvCxnSpPr/>
          <p:nvPr/>
        </p:nvCxnSpPr>
        <p:spPr>
          <a:xfrm>
            <a:off x="1207659" y="4343400"/>
            <a:ext cx="9875520" cy="0"/>
          </a:xfrm>
          <a:prstGeom prst="line">
            <a:avLst/>
          </a:prstGeom>
          <a:ln w="28575">
            <a:solidFill>
              <a:schemeClr val="tx1">
                <a:lumMod val="50000"/>
                <a:lumOff val="50000"/>
              </a:schemeClr>
            </a:solidFill>
          </a:ln>
          <a:effectLst>
            <a:outerShdw blurRad="50800" dist="25400" dir="5400000" algn="ctr" rotWithShape="0">
              <a:schemeClr val="accent1"/>
            </a:outerShdw>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405100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48AD-BF3F-4B71-80B5-5ECA4D6B94D8}" type="datetime1">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8475-7E21-44D6-BCAB-5602E25F568C}" type="slidenum">
              <a:rPr lang="en-US" smtClean="0"/>
              <a:t>‹#›</a:t>
            </a:fld>
            <a:endParaRPr lang="en-US"/>
          </a:p>
        </p:txBody>
      </p:sp>
    </p:spTree>
    <p:extLst>
      <p:ext uri="{BB962C8B-B14F-4D97-AF65-F5344CB8AC3E}">
        <p14:creationId xmlns:p14="http://schemas.microsoft.com/office/powerpoint/2010/main" val="253501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AAEBC3-BDB8-4636-AFA1-E80275276EF4}" type="datetime1">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8475-7E21-44D6-BCAB-5602E25F568C}" type="slidenum">
              <a:rPr lang="en-US" smtClean="0"/>
              <a:t>‹#›</a:t>
            </a:fld>
            <a:endParaRPr lang="en-US"/>
          </a:p>
        </p:txBody>
      </p:sp>
    </p:spTree>
    <p:extLst>
      <p:ext uri="{BB962C8B-B14F-4D97-AF65-F5344CB8AC3E}">
        <p14:creationId xmlns:p14="http://schemas.microsoft.com/office/powerpoint/2010/main" val="1195932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31825"/>
            <a:ext cx="11887200" cy="508000"/>
          </a:xfrm>
        </p:spPr>
        <p:txBody>
          <a:bodyPr/>
          <a:lstStyle/>
          <a:p>
            <a:r>
              <a:rPr lang="en-US" dirty="0"/>
              <a:t>Click to edit Master title style</a:t>
            </a:r>
          </a:p>
        </p:txBody>
      </p:sp>
      <p:sp>
        <p:nvSpPr>
          <p:cNvPr id="3" name="Chart Placeholder 2"/>
          <p:cNvSpPr>
            <a:spLocks noGrp="1"/>
          </p:cNvSpPr>
          <p:nvPr>
            <p:ph type="chart" idx="1"/>
          </p:nvPr>
        </p:nvSpPr>
        <p:spPr>
          <a:xfrm>
            <a:off x="495300" y="1404938"/>
            <a:ext cx="11252200" cy="4976812"/>
          </a:xfrm>
        </p:spPr>
        <p:txBody>
          <a:bodyPr/>
          <a:lstStyle/>
          <a:p>
            <a:endParaRPr lang="en-US" dirty="0"/>
          </a:p>
        </p:txBody>
      </p:sp>
    </p:spTree>
    <p:extLst>
      <p:ext uri="{BB962C8B-B14F-4D97-AF65-F5344CB8AC3E}">
        <p14:creationId xmlns:p14="http://schemas.microsoft.com/office/powerpoint/2010/main" val="23744109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A6C507-8656-47DA-903C-72749F97E68F}" type="datetime1">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E8475-7E21-44D6-BCAB-5602E25F568C}"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314912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F173AB-8396-4804-BF8F-E971864A902F}" type="datetime1">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b="1"/>
            </a:lvl1pPr>
          </a:lstStyle>
          <a:p>
            <a:fld id="{766E8475-7E21-44D6-BCAB-5602E25F568C}"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176328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4C9A8-CC53-4964-B0A4-ACE4A5387C0A}" type="datetime1">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E8475-7E21-44D6-BCAB-5602E25F568C}"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16868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FE86E6-525A-4DE6-93CE-B97009A9A398}" type="datetime1">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E8475-7E21-44D6-BCAB-5602E25F568C}"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298357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5"/>
            <a:ext cx="10058400" cy="81829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890ABB-62B4-46CA-A210-0BF9E9AE4314}" type="datetime1">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E8475-7E21-44D6-BCAB-5602E25F568C}"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2209188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A225E5-49D4-43F0-9442-09A5A3B96369}" type="datetime1">
              <a:rPr lang="en-US" smtClean="0"/>
              <a:t>4/6/2018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6E8475-7E21-44D6-BCAB-5602E25F568C}"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186283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5222" y="6459787"/>
            <a:ext cx="1788478" cy="365125"/>
          </a:xfrm>
        </p:spPr>
        <p:txBody>
          <a:bodyPr/>
          <a:lstStyle>
            <a:lvl1pPr algn="l">
              <a:defRPr/>
            </a:lvl1pPr>
          </a:lstStyle>
          <a:p>
            <a:fld id="{CBF7A8E3-6A47-4C0B-A341-61F9510DC8D7}" type="datetime1">
              <a:rPr lang="en-US" smtClean="0"/>
              <a:t>4/6/2018</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6E8475-7E21-44D6-BCAB-5602E25F568C}"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199" y="5702217"/>
            <a:ext cx="1004459" cy="943356"/>
          </a:xfrm>
          <a:prstGeom prst="rect">
            <a:avLst/>
          </a:prstGeom>
        </p:spPr>
      </p:pic>
    </p:spTree>
    <p:extLst>
      <p:ext uri="{BB962C8B-B14F-4D97-AF65-F5344CB8AC3E}">
        <p14:creationId xmlns:p14="http://schemas.microsoft.com/office/powerpoint/2010/main" val="11248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AD4D3-EC45-45FE-8CA6-DB6257E41D95}" type="datetime1">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E8475-7E21-44D6-BCAB-5602E25F568C}" type="slidenum">
              <a:rPr lang="en-US" smtClean="0"/>
              <a:t>‹#›</a:t>
            </a:fld>
            <a:endParaRPr lang="en-US"/>
          </a:p>
        </p:txBody>
      </p:sp>
    </p:spTree>
    <p:extLst>
      <p:ext uri="{BB962C8B-B14F-4D97-AF65-F5344CB8AC3E}">
        <p14:creationId xmlns:p14="http://schemas.microsoft.com/office/powerpoint/2010/main" val="246536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93259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79" y="1524000"/>
            <a:ext cx="10058401" cy="434509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DE424060-9784-4CB0-B3EB-CB3AE670B1D9}" type="datetime1">
              <a:rPr lang="en-US" smtClean="0"/>
              <a:t>4/6/2018</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400" b="1">
                <a:solidFill>
                  <a:srgbClr val="FFFFFF"/>
                </a:solidFill>
              </a:defRPr>
            </a:lvl1pPr>
          </a:lstStyle>
          <a:p>
            <a:fld id="{766E8475-7E21-44D6-BCAB-5602E25F568C}" type="slidenum">
              <a:rPr lang="en-US" smtClean="0"/>
              <a:pPr/>
              <a:t>‹#›</a:t>
            </a:fld>
            <a:endParaRPr lang="en-US"/>
          </a:p>
        </p:txBody>
      </p:sp>
    </p:spTree>
    <p:extLst>
      <p:ext uri="{BB962C8B-B14F-4D97-AF65-F5344CB8AC3E}">
        <p14:creationId xmlns:p14="http://schemas.microsoft.com/office/powerpoint/2010/main" val="11457129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Classic 2018</a:t>
            </a:r>
          </a:p>
        </p:txBody>
      </p:sp>
      <p:sp>
        <p:nvSpPr>
          <p:cNvPr id="3" name="Text Placeholder 2"/>
          <p:cNvSpPr>
            <a:spLocks noGrp="1"/>
          </p:cNvSpPr>
          <p:nvPr>
            <p:ph type="body" idx="1"/>
          </p:nvPr>
        </p:nvSpPr>
        <p:spPr/>
        <p:txBody>
          <a:bodyPr/>
          <a:lstStyle/>
          <a:p>
            <a:r>
              <a:rPr lang="en-US" dirty="0">
                <a:solidFill>
                  <a:schemeClr val="tx1"/>
                </a:solidFill>
              </a:rPr>
              <a:t>ANAHEIM, CALIFORNIA</a:t>
            </a:r>
          </a:p>
        </p:txBody>
      </p:sp>
      <p:sp>
        <p:nvSpPr>
          <p:cNvPr id="4" name="Slide Number Placeholder 3"/>
          <p:cNvSpPr>
            <a:spLocks noGrp="1"/>
          </p:cNvSpPr>
          <p:nvPr>
            <p:ph type="sldNum" sz="quarter" idx="12"/>
          </p:nvPr>
        </p:nvSpPr>
        <p:spPr/>
        <p:txBody>
          <a:bodyPr/>
          <a:lstStyle/>
          <a:p>
            <a:fld id="{766E8475-7E21-44D6-BCAB-5602E25F568C}" type="slidenum">
              <a:rPr lang="en-US" smtClean="0"/>
              <a:t>1</a:t>
            </a:fld>
            <a:endParaRPr lang="en-US"/>
          </a:p>
        </p:txBody>
      </p:sp>
    </p:spTree>
    <p:extLst>
      <p:ext uri="{BB962C8B-B14F-4D97-AF65-F5344CB8AC3E}">
        <p14:creationId xmlns:p14="http://schemas.microsoft.com/office/powerpoint/2010/main" val="2102625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Show</a:t>
            </a:r>
          </a:p>
        </p:txBody>
      </p:sp>
      <p:sp>
        <p:nvSpPr>
          <p:cNvPr id="3" name="Text Placeholder 2"/>
          <p:cNvSpPr>
            <a:spLocks noGrp="1"/>
          </p:cNvSpPr>
          <p:nvPr>
            <p:ph type="body" idx="1"/>
          </p:nvPr>
        </p:nvSpPr>
        <p:spPr/>
        <p:txBody>
          <a:bodyPr/>
          <a:lstStyle/>
          <a:p>
            <a:r>
              <a:rPr lang="en-US" dirty="0">
                <a:solidFill>
                  <a:schemeClr val="tx1"/>
                </a:solidFill>
              </a:rPr>
              <a:t>2018 Commodity classic</a:t>
            </a:r>
          </a:p>
        </p:txBody>
      </p:sp>
      <p:sp>
        <p:nvSpPr>
          <p:cNvPr id="4" name="Slide Number Placeholder 3"/>
          <p:cNvSpPr>
            <a:spLocks noGrp="1"/>
          </p:cNvSpPr>
          <p:nvPr>
            <p:ph type="sldNum" sz="quarter" idx="12"/>
          </p:nvPr>
        </p:nvSpPr>
        <p:spPr/>
        <p:txBody>
          <a:bodyPr/>
          <a:lstStyle/>
          <a:p>
            <a:fld id="{766E8475-7E21-44D6-BCAB-5602E25F568C}" type="slidenum">
              <a:rPr lang="en-US" smtClean="0"/>
              <a:t>10</a:t>
            </a:fld>
            <a:endParaRPr lang="en-US"/>
          </a:p>
        </p:txBody>
      </p:sp>
    </p:spTree>
    <p:extLst>
      <p:ext uri="{BB962C8B-B14F-4D97-AF65-F5344CB8AC3E}">
        <p14:creationId xmlns:p14="http://schemas.microsoft.com/office/powerpoint/2010/main" val="72163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Trade Show Profile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6502683"/>
              </p:ext>
            </p:extLst>
          </p:nvPr>
        </p:nvGraphicFramePr>
        <p:xfrm>
          <a:off x="647700" y="1333500"/>
          <a:ext cx="10972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66E8475-7E21-44D6-BCAB-5602E25F568C}" type="slidenum">
              <a:rPr lang="en-US" smtClean="0"/>
              <a:t>11</a:t>
            </a:fld>
            <a:endParaRPr lang="en-US"/>
          </a:p>
        </p:txBody>
      </p:sp>
    </p:spTree>
    <p:extLst>
      <p:ext uri="{BB962C8B-B14F-4D97-AF65-F5344CB8AC3E}">
        <p14:creationId xmlns:p14="http://schemas.microsoft.com/office/powerpoint/2010/main" val="184337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66700"/>
            <a:ext cx="10058400" cy="685800"/>
          </a:xfrm>
        </p:spPr>
        <p:txBody>
          <a:bodyPr>
            <a:normAutofit/>
          </a:bodyPr>
          <a:lstStyle/>
          <a:p>
            <a:r>
              <a:rPr lang="en-US" sz="4000" dirty="0"/>
              <a:t>Number of Companies by Products and Services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551775"/>
              </p:ext>
            </p:extLst>
          </p:nvPr>
        </p:nvGraphicFramePr>
        <p:xfrm>
          <a:off x="558564" y="989806"/>
          <a:ext cx="10602885" cy="506888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766E8475-7E21-44D6-BCAB-5602E25F568C}" type="slidenum">
              <a:rPr lang="en-US" smtClean="0"/>
              <a:t>12</a:t>
            </a:fld>
            <a:endParaRPr lang="en-US"/>
          </a:p>
        </p:txBody>
      </p:sp>
      <p:sp>
        <p:nvSpPr>
          <p:cNvPr id="3" name="TextBox 2"/>
          <p:cNvSpPr txBox="1"/>
          <p:nvPr/>
        </p:nvSpPr>
        <p:spPr>
          <a:xfrm>
            <a:off x="4240213" y="5868988"/>
            <a:ext cx="3771900" cy="379412"/>
          </a:xfrm>
          <a:prstGeom prst="rect">
            <a:avLst/>
          </a:prstGeom>
          <a:noFill/>
        </p:spPr>
        <p:txBody>
          <a:bodyPr wrap="square" rtlCol="0">
            <a:spAutoFit/>
          </a:bodyPr>
          <a:lstStyle/>
          <a:p>
            <a:pPr algn="ctr"/>
            <a:r>
              <a:rPr lang="en-US" dirty="0"/>
              <a:t>Total Companies = 367</a:t>
            </a:r>
          </a:p>
        </p:txBody>
      </p:sp>
    </p:spTree>
    <p:extLst>
      <p:ext uri="{BB962C8B-B14F-4D97-AF65-F5344CB8AC3E}">
        <p14:creationId xmlns:p14="http://schemas.microsoft.com/office/powerpoint/2010/main" val="195522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119551"/>
            <a:ext cx="10058400" cy="932595"/>
          </a:xfrm>
        </p:spPr>
        <p:txBody>
          <a:bodyPr/>
          <a:lstStyle/>
          <a:p>
            <a:r>
              <a:rPr lang="en-US" dirty="0"/>
              <a:t>Net Square Feet by Exhibitor Category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25137266"/>
              </p:ext>
            </p:extLst>
          </p:nvPr>
        </p:nvGraphicFramePr>
        <p:xfrm>
          <a:off x="574196" y="870097"/>
          <a:ext cx="11125200" cy="500380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66E8475-7E21-44D6-BCAB-5602E25F568C}" type="slidenum">
              <a:rPr lang="en-US" smtClean="0"/>
              <a:t>13</a:t>
            </a:fld>
            <a:endParaRPr lang="en-US"/>
          </a:p>
        </p:txBody>
      </p:sp>
      <p:sp>
        <p:nvSpPr>
          <p:cNvPr id="6" name="TextBox 5"/>
          <p:cNvSpPr txBox="1"/>
          <p:nvPr/>
        </p:nvSpPr>
        <p:spPr>
          <a:xfrm>
            <a:off x="4098446" y="5981700"/>
            <a:ext cx="4076700" cy="379412"/>
          </a:xfrm>
          <a:prstGeom prst="rect">
            <a:avLst/>
          </a:prstGeom>
          <a:noFill/>
        </p:spPr>
        <p:txBody>
          <a:bodyPr wrap="square" rtlCol="0">
            <a:spAutoFit/>
          </a:bodyPr>
          <a:lstStyle/>
          <a:p>
            <a:pPr algn="ctr"/>
            <a:r>
              <a:rPr lang="en-US" dirty="0"/>
              <a:t>Total Net Square Feet = 189,400</a:t>
            </a:r>
          </a:p>
        </p:txBody>
      </p:sp>
    </p:spTree>
    <p:extLst>
      <p:ext uri="{BB962C8B-B14F-4D97-AF65-F5344CB8AC3E}">
        <p14:creationId xmlns:p14="http://schemas.microsoft.com/office/powerpoint/2010/main" val="65431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Onsite Survey</a:t>
            </a:r>
          </a:p>
        </p:txBody>
      </p:sp>
      <p:sp>
        <p:nvSpPr>
          <p:cNvPr id="3" name="Text Placeholder 2"/>
          <p:cNvSpPr>
            <a:spLocks noGrp="1"/>
          </p:cNvSpPr>
          <p:nvPr>
            <p:ph type="body" idx="1"/>
          </p:nvPr>
        </p:nvSpPr>
        <p:spPr/>
        <p:txBody>
          <a:bodyPr/>
          <a:lstStyle/>
          <a:p>
            <a:r>
              <a:rPr lang="en-US" dirty="0">
                <a:solidFill>
                  <a:schemeClr val="tx1"/>
                </a:solidFill>
              </a:rPr>
              <a:t>2018 Commodity classic</a:t>
            </a:r>
          </a:p>
        </p:txBody>
      </p:sp>
      <p:sp>
        <p:nvSpPr>
          <p:cNvPr id="4" name="Slide Number Placeholder 3"/>
          <p:cNvSpPr>
            <a:spLocks noGrp="1"/>
          </p:cNvSpPr>
          <p:nvPr>
            <p:ph type="sldNum" sz="quarter" idx="12"/>
          </p:nvPr>
        </p:nvSpPr>
        <p:spPr/>
        <p:txBody>
          <a:bodyPr/>
          <a:lstStyle/>
          <a:p>
            <a:fld id="{766E8475-7E21-44D6-BCAB-5602E25F568C}" type="slidenum">
              <a:rPr lang="en-US" smtClean="0"/>
              <a:t>14</a:t>
            </a:fld>
            <a:endParaRPr lang="en-US"/>
          </a:p>
        </p:txBody>
      </p:sp>
    </p:spTree>
    <p:extLst>
      <p:ext uri="{BB962C8B-B14F-4D97-AF65-F5344CB8AC3E}">
        <p14:creationId xmlns:p14="http://schemas.microsoft.com/office/powerpoint/2010/main" val="163002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8100"/>
            <a:ext cx="10058400" cy="932595"/>
          </a:xfrm>
        </p:spPr>
        <p:txBody>
          <a:bodyPr/>
          <a:lstStyle/>
          <a:p>
            <a:r>
              <a:rPr lang="en-US" dirty="0"/>
              <a:t>Main Reasons for Attending</a:t>
            </a:r>
          </a:p>
        </p:txBody>
      </p:sp>
      <p:sp>
        <p:nvSpPr>
          <p:cNvPr id="4" name="Slide Number Placeholder 3"/>
          <p:cNvSpPr>
            <a:spLocks noGrp="1"/>
          </p:cNvSpPr>
          <p:nvPr>
            <p:ph type="sldNum" sz="quarter" idx="12"/>
          </p:nvPr>
        </p:nvSpPr>
        <p:spPr/>
        <p:txBody>
          <a:bodyPr/>
          <a:lstStyle/>
          <a:p>
            <a:fld id="{766E8475-7E21-44D6-BCAB-5602E25F568C}" type="slidenum">
              <a:rPr lang="en-US" smtClean="0"/>
              <a:t>15</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3501972033"/>
              </p:ext>
            </p:extLst>
          </p:nvPr>
        </p:nvGraphicFramePr>
        <p:xfrm>
          <a:off x="-207497" y="876301"/>
          <a:ext cx="11992931" cy="53330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85900" y="6459787"/>
            <a:ext cx="8991600" cy="646331"/>
          </a:xfrm>
          <a:prstGeom prst="rect">
            <a:avLst/>
          </a:prstGeom>
          <a:noFill/>
        </p:spPr>
        <p:txBody>
          <a:bodyPr wrap="square" rtlCol="0">
            <a:spAutoFit/>
          </a:bodyPr>
          <a:lstStyle/>
          <a:p>
            <a:pPr fontAlgn="base">
              <a:spcBef>
                <a:spcPct val="50000"/>
              </a:spcBef>
              <a:spcAft>
                <a:spcPct val="0"/>
              </a:spcAft>
            </a:pPr>
            <a:r>
              <a:rPr lang="en-US" altLang="zh-CN" sz="900" b="1" dirty="0">
                <a:solidFill>
                  <a:schemeClr val="bg1"/>
                </a:solidFill>
                <a:latin typeface="Arial" pitchFamily="34" charset="0"/>
                <a:ea typeface="SimSun" charset="-122"/>
                <a:cs typeface="Arial" pitchFamily="34" charset="0"/>
              </a:rPr>
              <a:t>Q1.  What was the main reason you decided to attend Commodity Classic?  Q2.  What was the second main reason you decided to attend Commodity Classic?  Q3   What was the third main reason you decided to attend Commodity Classic? </a:t>
            </a:r>
            <a:endParaRPr lang="en-US" sz="900" b="1" dirty="0">
              <a:solidFill>
                <a:schemeClr val="bg1"/>
              </a:solidFill>
              <a:latin typeface="Arial" pitchFamily="34" charset="0"/>
              <a:ea typeface="SimSun" charset="-122"/>
              <a:cs typeface="Arial" pitchFamily="34" charset="0"/>
            </a:endParaRPr>
          </a:p>
          <a:p>
            <a:endParaRPr lang="en-US" dirty="0"/>
          </a:p>
        </p:txBody>
      </p:sp>
      <p:sp>
        <p:nvSpPr>
          <p:cNvPr id="7" name="TextBox 6"/>
          <p:cNvSpPr txBox="1"/>
          <p:nvPr/>
        </p:nvSpPr>
        <p:spPr>
          <a:xfrm>
            <a:off x="571500" y="4191000"/>
            <a:ext cx="2019300" cy="1638910"/>
          </a:xfrm>
          <a:prstGeom prst="rect">
            <a:avLst/>
          </a:prstGeom>
          <a:noFill/>
        </p:spPr>
        <p:txBody>
          <a:bodyPr wrap="square" rtlCol="0">
            <a:spAutoFit/>
          </a:bodyPr>
          <a:lstStyle/>
          <a:p>
            <a:pPr>
              <a:spcBef>
                <a:spcPts val="300"/>
              </a:spcBef>
            </a:pPr>
            <a:r>
              <a:rPr lang="en-US" sz="1400" i="1" dirty="0">
                <a:latin typeface="Arial" pitchFamily="34" charset="0"/>
                <a:cs typeface="Arial" pitchFamily="34" charset="0"/>
              </a:rPr>
              <a:t>* ‘other farmers’ was changed from ‘other growers’ in 2018</a:t>
            </a:r>
          </a:p>
          <a:p>
            <a:pPr>
              <a:spcBef>
                <a:spcPts val="300"/>
              </a:spcBef>
            </a:pPr>
            <a:r>
              <a:rPr lang="en-US" sz="1400" i="1" dirty="0">
                <a:latin typeface="Arial" pitchFamily="34" charset="0"/>
                <a:cs typeface="Arial" pitchFamily="34" charset="0"/>
              </a:rPr>
              <a:t>** ‘row crops’ was changed from ‘crop industries’ in 2017</a:t>
            </a:r>
          </a:p>
          <a:p>
            <a:endParaRPr lang="en-US" sz="1400" dirty="0"/>
          </a:p>
        </p:txBody>
      </p:sp>
    </p:spTree>
    <p:extLst>
      <p:ext uri="{BB962C8B-B14F-4D97-AF65-F5344CB8AC3E}">
        <p14:creationId xmlns:p14="http://schemas.microsoft.com/office/powerpoint/2010/main" val="140981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6200"/>
            <a:ext cx="10058400" cy="932595"/>
          </a:xfrm>
        </p:spPr>
        <p:txBody>
          <a:bodyPr/>
          <a:lstStyle/>
          <a:p>
            <a:r>
              <a:rPr lang="en-US" dirty="0"/>
              <a:t>Education Most Interested In</a:t>
            </a:r>
          </a:p>
        </p:txBody>
      </p:sp>
      <p:sp>
        <p:nvSpPr>
          <p:cNvPr id="4" name="Slide Number Placeholder 3"/>
          <p:cNvSpPr>
            <a:spLocks noGrp="1"/>
          </p:cNvSpPr>
          <p:nvPr>
            <p:ph type="sldNum" sz="quarter" idx="12"/>
          </p:nvPr>
        </p:nvSpPr>
        <p:spPr/>
        <p:txBody>
          <a:bodyPr/>
          <a:lstStyle/>
          <a:p>
            <a:fld id="{766E8475-7E21-44D6-BCAB-5602E25F568C}" type="slidenum">
              <a:rPr lang="en-US" smtClean="0"/>
              <a:t>16</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3205901335"/>
              </p:ext>
            </p:extLst>
          </p:nvPr>
        </p:nvGraphicFramePr>
        <p:xfrm>
          <a:off x="651668" y="1004365"/>
          <a:ext cx="10892632" cy="52005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371600" y="6459787"/>
            <a:ext cx="9029700" cy="677108"/>
          </a:xfrm>
          <a:prstGeom prst="rect">
            <a:avLst/>
          </a:prstGeom>
          <a:noFill/>
        </p:spPr>
        <p:txBody>
          <a:bodyPr wrap="square" rtlCol="0">
            <a:spAutoFit/>
          </a:bodyPr>
          <a:lstStyle/>
          <a:p>
            <a:pPr fontAlgn="base">
              <a:spcBef>
                <a:spcPct val="50000"/>
              </a:spcBef>
              <a:spcAft>
                <a:spcPct val="0"/>
              </a:spcAft>
            </a:pPr>
            <a:r>
              <a:rPr lang="en-US" altLang="zh-CN" sz="900" b="1" dirty="0">
                <a:solidFill>
                  <a:schemeClr val="bg1"/>
                </a:solidFill>
                <a:latin typeface="Arial" pitchFamily="34" charset="0"/>
                <a:ea typeface="SimSun" charset="-122"/>
                <a:cs typeface="Arial" pitchFamily="34" charset="0"/>
              </a:rPr>
              <a:t>Q4.  What was the main type of education you are most interested in getting at the Commodity Classic?  </a:t>
            </a:r>
            <a:r>
              <a:rPr lang="en-US" sz="900" b="1" dirty="0">
                <a:solidFill>
                  <a:schemeClr val="bg1"/>
                </a:solidFill>
                <a:latin typeface="Arial" pitchFamily="34" charset="0"/>
                <a:ea typeface="SimSun" charset="-122"/>
                <a:cs typeface="Arial" pitchFamily="34" charset="0"/>
              </a:rPr>
              <a:t>Q5.  What was the second type of education you are most interested in getting at the Commodity Classic?  </a:t>
            </a:r>
            <a:r>
              <a:rPr lang="en-US" altLang="zh-CN" sz="900" b="1" dirty="0">
                <a:solidFill>
                  <a:schemeClr val="bg1"/>
                </a:solidFill>
                <a:latin typeface="Arial" pitchFamily="34" charset="0"/>
                <a:ea typeface="SimSun" charset="-122"/>
                <a:cs typeface="Arial" pitchFamily="34" charset="0"/>
              </a:rPr>
              <a:t>Q6.  What was the third type of education you are most interested in getting at the Commodity Classic? </a:t>
            </a:r>
            <a:endParaRPr lang="en-US" sz="900" b="1" dirty="0">
              <a:solidFill>
                <a:schemeClr val="bg1"/>
              </a:solidFill>
              <a:latin typeface="Arial" pitchFamily="34" charset="0"/>
              <a:ea typeface="SimSun" charset="-122"/>
              <a:cs typeface="Arial" pitchFamily="34" charset="0"/>
            </a:endParaRPr>
          </a:p>
          <a:p>
            <a:endParaRPr lang="en-US" sz="2000" b="1" dirty="0">
              <a:solidFill>
                <a:schemeClr val="bg1"/>
              </a:solidFill>
            </a:endParaRPr>
          </a:p>
        </p:txBody>
      </p:sp>
    </p:spTree>
    <p:extLst>
      <p:ext uri="{BB962C8B-B14F-4D97-AF65-F5344CB8AC3E}">
        <p14:creationId xmlns:p14="http://schemas.microsoft.com/office/powerpoint/2010/main" val="173546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Fee</a:t>
            </a:r>
          </a:p>
        </p:txBody>
      </p:sp>
      <p:sp>
        <p:nvSpPr>
          <p:cNvPr id="4" name="Slide Number Placeholder 3"/>
          <p:cNvSpPr>
            <a:spLocks noGrp="1"/>
          </p:cNvSpPr>
          <p:nvPr>
            <p:ph type="sldNum" sz="quarter" idx="12"/>
          </p:nvPr>
        </p:nvSpPr>
        <p:spPr/>
        <p:txBody>
          <a:bodyPr/>
          <a:lstStyle/>
          <a:p>
            <a:fld id="{766E8475-7E21-44D6-BCAB-5602E25F568C}" type="slidenum">
              <a:rPr lang="en-US" smtClean="0"/>
              <a:t>17</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1895758228"/>
              </p:ext>
            </p:extLst>
          </p:nvPr>
        </p:nvGraphicFramePr>
        <p:xfrm>
          <a:off x="0" y="1421822"/>
          <a:ext cx="11391900" cy="49210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381690"/>
            <a:ext cx="9105900" cy="400110"/>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Times New Roman" pitchFamily="18" charset="0"/>
              </a:rPr>
              <a:t>Q7.  Were the following Commodity Classic expenses paid for by you (or your farm/business) or paid for in part or in full by someone else such as a supplier or your state association?</a:t>
            </a:r>
            <a:endParaRPr lang="en-US" sz="1000" b="1" dirty="0">
              <a:solidFill>
                <a:schemeClr val="bg1"/>
              </a:solidFill>
              <a:latin typeface="Arial" pitchFamily="34" charset="0"/>
              <a:ea typeface="SimSun" charset="-122"/>
              <a:cs typeface="Times New Roman" pitchFamily="18" charset="0"/>
            </a:endParaRPr>
          </a:p>
        </p:txBody>
      </p:sp>
    </p:spTree>
    <p:extLst>
      <p:ext uri="{BB962C8B-B14F-4D97-AF65-F5344CB8AC3E}">
        <p14:creationId xmlns:p14="http://schemas.microsoft.com/office/powerpoint/2010/main" val="113058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Attending If Fees Had Not Been Paid For</a:t>
            </a:r>
          </a:p>
        </p:txBody>
      </p:sp>
      <p:sp>
        <p:nvSpPr>
          <p:cNvPr id="4" name="Slide Number Placeholder 3"/>
          <p:cNvSpPr>
            <a:spLocks noGrp="1"/>
          </p:cNvSpPr>
          <p:nvPr>
            <p:ph type="sldNum" sz="quarter" idx="12"/>
          </p:nvPr>
        </p:nvSpPr>
        <p:spPr/>
        <p:txBody>
          <a:bodyPr/>
          <a:lstStyle/>
          <a:p>
            <a:fld id="{766E8475-7E21-44D6-BCAB-5602E25F568C}" type="slidenum">
              <a:rPr lang="en-US" smtClean="0"/>
              <a:t>18</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1907663831"/>
              </p:ext>
            </p:extLst>
          </p:nvPr>
        </p:nvGraphicFramePr>
        <p:xfrm>
          <a:off x="0" y="1104899"/>
          <a:ext cx="12176530" cy="52599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6459787"/>
            <a:ext cx="7957360" cy="246221"/>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Times New Roman" pitchFamily="18" charset="0"/>
              </a:rPr>
              <a:t>Q8. Would you have attended if your [EXPENSE] had not been paid for?</a:t>
            </a:r>
            <a:endParaRPr lang="en-US" sz="1000" b="1" dirty="0">
              <a:solidFill>
                <a:schemeClr val="bg1"/>
              </a:solidFill>
              <a:latin typeface="Arial" pitchFamily="34" charset="0"/>
              <a:ea typeface="SimSun" charset="-122"/>
              <a:cs typeface="Times New Roman" pitchFamily="18" charset="0"/>
            </a:endParaRPr>
          </a:p>
        </p:txBody>
      </p:sp>
    </p:spTree>
    <p:extLst>
      <p:ext uri="{BB962C8B-B14F-4D97-AF65-F5344CB8AC3E}">
        <p14:creationId xmlns:p14="http://schemas.microsoft.com/office/powerpoint/2010/main" val="92857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86605"/>
            <a:ext cx="11544300" cy="932595"/>
          </a:xfrm>
        </p:spPr>
        <p:txBody>
          <a:bodyPr>
            <a:normAutofit fontScale="90000"/>
          </a:bodyPr>
          <a:lstStyle/>
          <a:p>
            <a:r>
              <a:rPr lang="en-US" dirty="0"/>
              <a:t>Direct Others in Making </a:t>
            </a:r>
            <a:r>
              <a:rPr lang="en-US"/>
              <a:t>Purchase Input Decisions</a:t>
            </a:r>
          </a:p>
        </p:txBody>
      </p:sp>
      <p:sp>
        <p:nvSpPr>
          <p:cNvPr id="4" name="Slide Number Placeholder 3"/>
          <p:cNvSpPr>
            <a:spLocks noGrp="1"/>
          </p:cNvSpPr>
          <p:nvPr>
            <p:ph type="sldNum" sz="quarter" idx="12"/>
          </p:nvPr>
        </p:nvSpPr>
        <p:spPr/>
        <p:txBody>
          <a:bodyPr/>
          <a:lstStyle/>
          <a:p>
            <a:fld id="{766E8475-7E21-44D6-BCAB-5602E25F568C}" type="slidenum">
              <a:rPr lang="en-US" smtClean="0"/>
              <a:t>19</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1477503638"/>
              </p:ext>
            </p:extLst>
          </p:nvPr>
        </p:nvGraphicFramePr>
        <p:xfrm>
          <a:off x="-1067570" y="1187149"/>
          <a:ext cx="12280055" cy="530469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0" y="6459787"/>
            <a:ext cx="8267700" cy="246221"/>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Times New Roman" pitchFamily="18" charset="0"/>
              </a:rPr>
              <a:t>Q10.   Do you direct others in making purchasing input decisions for your farm?</a:t>
            </a:r>
            <a:endParaRPr lang="en-US" sz="1000" b="1" dirty="0">
              <a:solidFill>
                <a:schemeClr val="bg1"/>
              </a:solidFill>
              <a:latin typeface="Arial" pitchFamily="34" charset="0"/>
              <a:ea typeface="SimSun" charset="-122"/>
              <a:cs typeface="Times New Roman" pitchFamily="18" charset="0"/>
            </a:endParaRPr>
          </a:p>
        </p:txBody>
      </p:sp>
    </p:spTree>
    <p:extLst>
      <p:ext uri="{BB962C8B-B14F-4D97-AF65-F5344CB8AC3E}">
        <p14:creationId xmlns:p14="http://schemas.microsoft.com/office/powerpoint/2010/main" val="29910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a:t>
            </a:r>
          </a:p>
        </p:txBody>
      </p:sp>
      <p:sp>
        <p:nvSpPr>
          <p:cNvPr id="3" name="Text Placeholder 2"/>
          <p:cNvSpPr>
            <a:spLocks noGrp="1"/>
          </p:cNvSpPr>
          <p:nvPr>
            <p:ph type="body" idx="1"/>
          </p:nvPr>
        </p:nvSpPr>
        <p:spPr/>
        <p:txBody>
          <a:bodyPr/>
          <a:lstStyle/>
          <a:p>
            <a:r>
              <a:rPr lang="en-US" dirty="0">
                <a:solidFill>
                  <a:schemeClr val="tx1"/>
                </a:solidFill>
              </a:rPr>
              <a:t>2018 Commodity classic</a:t>
            </a:r>
          </a:p>
        </p:txBody>
      </p:sp>
      <p:sp>
        <p:nvSpPr>
          <p:cNvPr id="4" name="Slide Number Placeholder 3"/>
          <p:cNvSpPr>
            <a:spLocks noGrp="1"/>
          </p:cNvSpPr>
          <p:nvPr>
            <p:ph type="sldNum" sz="quarter" idx="12"/>
          </p:nvPr>
        </p:nvSpPr>
        <p:spPr/>
        <p:txBody>
          <a:bodyPr/>
          <a:lstStyle/>
          <a:p>
            <a:fld id="{766E8475-7E21-44D6-BCAB-5602E25F568C}" type="slidenum">
              <a:rPr lang="en-US" smtClean="0"/>
              <a:t>2</a:t>
            </a:fld>
            <a:endParaRPr lang="en-US"/>
          </a:p>
        </p:txBody>
      </p:sp>
    </p:spTree>
    <p:extLst>
      <p:ext uri="{BB962C8B-B14F-4D97-AF65-F5344CB8AC3E}">
        <p14:creationId xmlns:p14="http://schemas.microsoft.com/office/powerpoint/2010/main" val="839779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738" y="27387"/>
            <a:ext cx="10058400" cy="932595"/>
          </a:xfrm>
        </p:spPr>
        <p:txBody>
          <a:bodyPr/>
          <a:lstStyle/>
          <a:p>
            <a:r>
              <a:rPr lang="en-US" dirty="0"/>
              <a:t>Role in Operation</a:t>
            </a:r>
          </a:p>
        </p:txBody>
      </p:sp>
      <p:sp>
        <p:nvSpPr>
          <p:cNvPr id="4" name="Slide Number Placeholder 3"/>
          <p:cNvSpPr>
            <a:spLocks noGrp="1"/>
          </p:cNvSpPr>
          <p:nvPr>
            <p:ph type="sldNum" sz="quarter" idx="12"/>
          </p:nvPr>
        </p:nvSpPr>
        <p:spPr/>
        <p:txBody>
          <a:bodyPr/>
          <a:lstStyle/>
          <a:p>
            <a:fld id="{766E8475-7E21-44D6-BCAB-5602E25F568C}" type="slidenum">
              <a:rPr lang="en-US" smtClean="0"/>
              <a:t>20</a:t>
            </a:fld>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3072729804"/>
              </p:ext>
            </p:extLst>
          </p:nvPr>
        </p:nvGraphicFramePr>
        <p:xfrm>
          <a:off x="746450" y="959982"/>
          <a:ext cx="11111347" cy="571524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47800" y="6459787"/>
            <a:ext cx="7505700" cy="246221"/>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Times New Roman" pitchFamily="18" charset="0"/>
              </a:rPr>
              <a:t>Q9.   Which of the following statements best describes your role on the operation? </a:t>
            </a:r>
            <a:endParaRPr lang="en-US" sz="1000" b="1" dirty="0">
              <a:solidFill>
                <a:schemeClr val="bg1"/>
              </a:solidFill>
              <a:latin typeface="Arial" pitchFamily="34" charset="0"/>
              <a:ea typeface="SimSun" charset="-122"/>
              <a:cs typeface="Times New Roman" pitchFamily="18" charset="0"/>
            </a:endParaRPr>
          </a:p>
        </p:txBody>
      </p:sp>
    </p:spTree>
    <p:extLst>
      <p:ext uri="{BB962C8B-B14F-4D97-AF65-F5344CB8AC3E}">
        <p14:creationId xmlns:p14="http://schemas.microsoft.com/office/powerpoint/2010/main" val="420998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605"/>
            <a:ext cx="10629900" cy="970695"/>
          </a:xfrm>
        </p:spPr>
        <p:txBody>
          <a:bodyPr>
            <a:normAutofit fontScale="90000"/>
          </a:bodyPr>
          <a:lstStyle/>
          <a:p>
            <a:r>
              <a:rPr lang="en-US" dirty="0"/>
              <a:t>Likelihood to Make Decision Based on C.C. Information </a:t>
            </a:r>
            <a:r>
              <a:rPr lang="en-US" i="1" dirty="0"/>
              <a:t>(Farmers Only)</a:t>
            </a:r>
          </a:p>
        </p:txBody>
      </p:sp>
      <p:sp>
        <p:nvSpPr>
          <p:cNvPr id="4" name="Slide Number Placeholder 3"/>
          <p:cNvSpPr>
            <a:spLocks noGrp="1"/>
          </p:cNvSpPr>
          <p:nvPr>
            <p:ph type="sldNum" sz="quarter" idx="12"/>
          </p:nvPr>
        </p:nvSpPr>
        <p:spPr/>
        <p:txBody>
          <a:bodyPr/>
          <a:lstStyle/>
          <a:p>
            <a:fld id="{766E8475-7E21-44D6-BCAB-5602E25F568C}" type="slidenum">
              <a:rPr lang="en-US" smtClean="0"/>
              <a:t>21</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829169476"/>
              </p:ext>
            </p:extLst>
          </p:nvPr>
        </p:nvGraphicFramePr>
        <p:xfrm>
          <a:off x="-342900" y="1300162"/>
          <a:ext cx="12043461" cy="52024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85900" y="6381690"/>
            <a:ext cx="7505700" cy="400110"/>
          </a:xfrm>
          <a:prstGeom prst="rect">
            <a:avLst/>
          </a:prstGeom>
          <a:noFill/>
        </p:spPr>
        <p:txBody>
          <a:bodyPr wrap="square" rtlCol="0">
            <a:spAutoFit/>
          </a:bodyPr>
          <a:lstStyle/>
          <a:p>
            <a:r>
              <a:rPr lang="en-US" sz="1000" b="1" dirty="0">
                <a:solidFill>
                  <a:schemeClr val="bg1"/>
                </a:solidFill>
                <a:latin typeface="Arial" pitchFamily="34" charset="0"/>
              </a:rPr>
              <a:t>Q11.  For each of the following topics, how likely are you to make production decisions based on information you receive at Commodity Classic?</a:t>
            </a:r>
          </a:p>
        </p:txBody>
      </p:sp>
    </p:spTree>
    <p:extLst>
      <p:ext uri="{BB962C8B-B14F-4D97-AF65-F5344CB8AC3E}">
        <p14:creationId xmlns:p14="http://schemas.microsoft.com/office/powerpoint/2010/main" val="1140241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Farming Phase Demographic</a:t>
            </a:r>
          </a:p>
        </p:txBody>
      </p:sp>
      <p:sp>
        <p:nvSpPr>
          <p:cNvPr id="4" name="Slide Number Placeholder 3"/>
          <p:cNvSpPr>
            <a:spLocks noGrp="1"/>
          </p:cNvSpPr>
          <p:nvPr>
            <p:ph type="sldNum" sz="quarter" idx="12"/>
          </p:nvPr>
        </p:nvSpPr>
        <p:spPr/>
        <p:txBody>
          <a:bodyPr/>
          <a:lstStyle/>
          <a:p>
            <a:fld id="{766E8475-7E21-44D6-BCAB-5602E25F568C}" type="slidenum">
              <a:rPr lang="en-US" smtClean="0"/>
              <a:t>22</a:t>
            </a:fld>
            <a:endParaRPr lang="en-US"/>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501645507"/>
              </p:ext>
            </p:extLst>
          </p:nvPr>
        </p:nvGraphicFramePr>
        <p:xfrm>
          <a:off x="1097280" y="1371600"/>
          <a:ext cx="10058400" cy="434498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045324" y="5868988"/>
            <a:ext cx="3757952" cy="369332"/>
          </a:xfrm>
          <a:prstGeom prst="rect">
            <a:avLst/>
          </a:prstGeom>
        </p:spPr>
        <p:txBody>
          <a:bodyPr wrap="none">
            <a:spAutoFit/>
          </a:bodyPr>
          <a:lstStyle/>
          <a:p>
            <a:pPr fontAlgn="base">
              <a:spcBef>
                <a:spcPct val="50000"/>
              </a:spcBef>
              <a:spcAft>
                <a:spcPct val="0"/>
              </a:spcAft>
            </a:pPr>
            <a:r>
              <a:rPr lang="en-US" b="1" dirty="0">
                <a:solidFill>
                  <a:srgbClr val="000000"/>
                </a:solidFill>
              </a:rPr>
              <a:t>Percent of 2018 Respondents (n=398)</a:t>
            </a:r>
          </a:p>
        </p:txBody>
      </p:sp>
      <p:sp>
        <p:nvSpPr>
          <p:cNvPr id="8" name="TextBox 7"/>
          <p:cNvSpPr txBox="1"/>
          <p:nvPr/>
        </p:nvSpPr>
        <p:spPr>
          <a:xfrm>
            <a:off x="1409700" y="6459787"/>
            <a:ext cx="6858000" cy="246221"/>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Arial" pitchFamily="34" charset="0"/>
              </a:rPr>
              <a:t>D2.  Which of the following best describes your role in the farming operation?</a:t>
            </a:r>
            <a:endParaRPr lang="en-US" sz="1000" b="1" dirty="0">
              <a:solidFill>
                <a:schemeClr val="bg1"/>
              </a:solidFill>
              <a:latin typeface="Arial" pitchFamily="34" charset="0"/>
              <a:ea typeface="SimSun" charset="-122"/>
              <a:cs typeface="Arial" pitchFamily="34" charset="0"/>
            </a:endParaRPr>
          </a:p>
        </p:txBody>
      </p:sp>
    </p:spTree>
    <p:extLst>
      <p:ext uri="{BB962C8B-B14F-4D97-AF65-F5344CB8AC3E}">
        <p14:creationId xmlns:p14="http://schemas.microsoft.com/office/powerpoint/2010/main" val="1283988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Education</a:t>
            </a:r>
          </a:p>
        </p:txBody>
      </p:sp>
      <p:sp>
        <p:nvSpPr>
          <p:cNvPr id="4" name="Slide Number Placeholder 3"/>
          <p:cNvSpPr>
            <a:spLocks noGrp="1"/>
          </p:cNvSpPr>
          <p:nvPr>
            <p:ph type="sldNum" sz="quarter" idx="12"/>
          </p:nvPr>
        </p:nvSpPr>
        <p:spPr/>
        <p:txBody>
          <a:bodyPr/>
          <a:lstStyle/>
          <a:p>
            <a:fld id="{766E8475-7E21-44D6-BCAB-5602E25F568C}" type="slidenum">
              <a:rPr lang="en-US" smtClean="0"/>
              <a:t>23</a:t>
            </a:fld>
            <a:endParaRPr lang="en-US"/>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2983637850"/>
              </p:ext>
            </p:extLst>
          </p:nvPr>
        </p:nvGraphicFramePr>
        <p:xfrm>
          <a:off x="42246" y="1104900"/>
          <a:ext cx="12083309" cy="52197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867400" y="5372100"/>
            <a:ext cx="6096000" cy="784830"/>
          </a:xfrm>
          <a:prstGeom prst="rect">
            <a:avLst/>
          </a:prstGeom>
        </p:spPr>
        <p:txBody>
          <a:bodyPr>
            <a:spAutoFit/>
          </a:bodyPr>
          <a:lstStyle/>
          <a:p>
            <a:pPr algn="ctr" fontAlgn="base">
              <a:spcBef>
                <a:spcPct val="50000"/>
              </a:spcBef>
              <a:spcAft>
                <a:spcPct val="0"/>
              </a:spcAft>
            </a:pPr>
            <a:r>
              <a:rPr lang="en-US" b="1" dirty="0">
                <a:solidFill>
                  <a:srgbClr val="000000"/>
                </a:solidFill>
              </a:rPr>
              <a:t>Level of Education</a:t>
            </a:r>
          </a:p>
          <a:p>
            <a:pPr algn="ctr" fontAlgn="base">
              <a:spcBef>
                <a:spcPct val="50000"/>
              </a:spcBef>
              <a:spcAft>
                <a:spcPct val="0"/>
              </a:spcAft>
            </a:pPr>
            <a:r>
              <a:rPr lang="en-US" b="1" dirty="0">
                <a:solidFill>
                  <a:srgbClr val="000000"/>
                </a:solidFill>
              </a:rPr>
              <a:t>Percent of 2018 Respondents (n=464)</a:t>
            </a:r>
          </a:p>
        </p:txBody>
      </p:sp>
      <p:sp>
        <p:nvSpPr>
          <p:cNvPr id="7" name="TextBox 6"/>
          <p:cNvSpPr txBox="1"/>
          <p:nvPr/>
        </p:nvSpPr>
        <p:spPr>
          <a:xfrm>
            <a:off x="1447800" y="6459787"/>
            <a:ext cx="7124700" cy="246221"/>
          </a:xfrm>
          <a:prstGeom prst="rect">
            <a:avLst/>
          </a:prstGeom>
          <a:noFill/>
        </p:spPr>
        <p:txBody>
          <a:bodyPr wrap="square" rtlCol="0">
            <a:spAutoFit/>
          </a:bodyPr>
          <a:lstStyle/>
          <a:p>
            <a:pPr fontAlgn="base">
              <a:spcBef>
                <a:spcPct val="50000"/>
              </a:spcBef>
              <a:spcAft>
                <a:spcPct val="0"/>
              </a:spcAft>
            </a:pPr>
            <a:r>
              <a:rPr lang="en-US" altLang="zh-CN" sz="1000" b="1" dirty="0">
                <a:solidFill>
                  <a:schemeClr val="bg1"/>
                </a:solidFill>
                <a:latin typeface="Arial" pitchFamily="34" charset="0"/>
                <a:ea typeface="SimSun" charset="-122"/>
                <a:cs typeface="Arial" pitchFamily="34" charset="0"/>
              </a:rPr>
              <a:t>D3.  Which of the following best describes your level of education?</a:t>
            </a:r>
            <a:endParaRPr lang="en-US" sz="1000" b="1" dirty="0">
              <a:solidFill>
                <a:schemeClr val="bg1"/>
              </a:solidFill>
              <a:latin typeface="Arial" pitchFamily="34" charset="0"/>
              <a:ea typeface="SimSun" charset="-122"/>
              <a:cs typeface="Arial" pitchFamily="34" charset="0"/>
            </a:endParaRPr>
          </a:p>
        </p:txBody>
      </p:sp>
    </p:spTree>
    <p:extLst>
      <p:ext uri="{BB962C8B-B14F-4D97-AF65-F5344CB8AC3E}">
        <p14:creationId xmlns:p14="http://schemas.microsoft.com/office/powerpoint/2010/main" val="189793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 of Respondents</a:t>
            </a:r>
          </a:p>
        </p:txBody>
      </p:sp>
      <p:sp>
        <p:nvSpPr>
          <p:cNvPr id="4" name="Slide Number Placeholder 3"/>
          <p:cNvSpPr>
            <a:spLocks noGrp="1"/>
          </p:cNvSpPr>
          <p:nvPr>
            <p:ph type="sldNum" sz="quarter" idx="12"/>
          </p:nvPr>
        </p:nvSpPr>
        <p:spPr/>
        <p:txBody>
          <a:bodyPr/>
          <a:lstStyle/>
          <a:p>
            <a:fld id="{766E8475-7E21-44D6-BCAB-5602E25F568C}" type="slidenum">
              <a:rPr lang="en-US" smtClean="0"/>
              <a:t>24</a:t>
            </a:fld>
            <a:endParaRPr lang="en-US"/>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4154598914"/>
              </p:ext>
            </p:extLst>
          </p:nvPr>
        </p:nvGraphicFramePr>
        <p:xfrm>
          <a:off x="1097280" y="1562100"/>
          <a:ext cx="10058400" cy="4344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oup 6"/>
          <p:cNvGraphicFramePr>
            <a:graphicFrameLocks noGrp="1"/>
          </p:cNvGraphicFramePr>
          <p:nvPr>
            <p:extLst>
              <p:ext uri="{D42A27DB-BD31-4B8C-83A1-F6EECF244321}">
                <p14:modId xmlns:p14="http://schemas.microsoft.com/office/powerpoint/2010/main" val="1309639029"/>
              </p:ext>
            </p:extLst>
          </p:nvPr>
        </p:nvGraphicFramePr>
        <p:xfrm>
          <a:off x="8839200" y="876300"/>
          <a:ext cx="2971799" cy="1828799"/>
        </p:xfrm>
        <a:graphic>
          <a:graphicData uri="http://schemas.openxmlformats.org/drawingml/2006/table">
            <a:tbl>
              <a:tblPr/>
              <a:tblGrid>
                <a:gridCol w="1486931">
                  <a:extLst>
                    <a:ext uri="{9D8B030D-6E8A-4147-A177-3AD203B41FA5}">
                      <a16:colId xmlns:a16="http://schemas.microsoft.com/office/drawing/2014/main" val="20000"/>
                    </a:ext>
                  </a:extLst>
                </a:gridCol>
                <a:gridCol w="1484868">
                  <a:extLst>
                    <a:ext uri="{9D8B030D-6E8A-4147-A177-3AD203B41FA5}">
                      <a16:colId xmlns:a16="http://schemas.microsoft.com/office/drawing/2014/main" val="20001"/>
                    </a:ext>
                  </a:extLst>
                </a:gridCol>
              </a:tblGrid>
              <a:tr h="915932">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Mean Age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Median Age</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912867">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50</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53</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8"/>
          <p:cNvSpPr txBox="1"/>
          <p:nvPr/>
        </p:nvSpPr>
        <p:spPr>
          <a:xfrm>
            <a:off x="4191000" y="5799168"/>
            <a:ext cx="4297680" cy="646331"/>
          </a:xfrm>
          <a:prstGeom prst="rect">
            <a:avLst/>
          </a:prstGeom>
          <a:noFill/>
        </p:spPr>
        <p:txBody>
          <a:bodyPr wrap="square" rtlCol="0">
            <a:spAutoFit/>
          </a:bodyPr>
          <a:lstStyle/>
          <a:p>
            <a:r>
              <a:rPr lang="en-US" b="1">
                <a:solidFill>
                  <a:srgbClr val="000000"/>
                </a:solidFill>
              </a:rPr>
              <a:t>Percent of 2018 Respondents (n=464)</a:t>
            </a:r>
          </a:p>
          <a:p>
            <a:endParaRPr lang="en-US" dirty="0"/>
          </a:p>
        </p:txBody>
      </p:sp>
      <p:sp>
        <p:nvSpPr>
          <p:cNvPr id="11" name="TextBox 10"/>
          <p:cNvSpPr txBox="1"/>
          <p:nvPr/>
        </p:nvSpPr>
        <p:spPr>
          <a:xfrm>
            <a:off x="1371600" y="6445499"/>
            <a:ext cx="3162300" cy="246221"/>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Arial" pitchFamily="34" charset="0"/>
              </a:rPr>
              <a:t>D4.  What year were you born? </a:t>
            </a:r>
            <a:endParaRPr lang="en-US" sz="1000" b="1" dirty="0">
              <a:solidFill>
                <a:schemeClr val="bg1"/>
              </a:solidFill>
              <a:latin typeface="Arial" pitchFamily="34" charset="0"/>
              <a:ea typeface="SimSun" charset="-122"/>
              <a:cs typeface="Arial" pitchFamily="34" charset="0"/>
            </a:endParaRPr>
          </a:p>
        </p:txBody>
      </p:sp>
    </p:spTree>
    <p:extLst>
      <p:ext uri="{BB962C8B-B14F-4D97-AF65-F5344CB8AC3E}">
        <p14:creationId xmlns:p14="http://schemas.microsoft.com/office/powerpoint/2010/main" val="52371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Commodity Classic Attendees</a:t>
            </a:r>
          </a:p>
        </p:txBody>
      </p:sp>
      <p:sp>
        <p:nvSpPr>
          <p:cNvPr id="4" name="Slide Number Placeholder 3"/>
          <p:cNvSpPr>
            <a:spLocks noGrp="1"/>
          </p:cNvSpPr>
          <p:nvPr>
            <p:ph type="sldNum" sz="quarter" idx="12"/>
          </p:nvPr>
        </p:nvSpPr>
        <p:spPr/>
        <p:txBody>
          <a:bodyPr/>
          <a:lstStyle/>
          <a:p>
            <a:fld id="{766E8475-7E21-44D6-BCAB-5602E25F568C}" type="slidenum">
              <a:rPr lang="en-US" smtClean="0"/>
              <a:t>25</a:t>
            </a:fld>
            <a:endParaRPr lang="en-US"/>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574537907"/>
              </p:ext>
            </p:extLst>
          </p:nvPr>
        </p:nvGraphicFramePr>
        <p:xfrm>
          <a:off x="744165" y="1219200"/>
          <a:ext cx="10763995" cy="46497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5"/>
          <p:cNvSpPr txBox="1">
            <a:spLocks noChangeArrowheads="1"/>
          </p:cNvSpPr>
          <p:nvPr/>
        </p:nvSpPr>
        <p:spPr bwMode="auto">
          <a:xfrm>
            <a:off x="4259263" y="5610389"/>
            <a:ext cx="3733800" cy="36933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b="1" dirty="0">
                <a:solidFill>
                  <a:srgbClr val="000000"/>
                </a:solidFill>
              </a:rPr>
              <a:t>Percent of 2018 Respondents (n=464)</a:t>
            </a:r>
          </a:p>
        </p:txBody>
      </p:sp>
      <p:sp>
        <p:nvSpPr>
          <p:cNvPr id="8" name="TextBox 7"/>
          <p:cNvSpPr txBox="1"/>
          <p:nvPr/>
        </p:nvSpPr>
        <p:spPr>
          <a:xfrm>
            <a:off x="1371600" y="6459787"/>
            <a:ext cx="5638800" cy="246221"/>
          </a:xfrm>
          <a:prstGeom prst="rect">
            <a:avLst/>
          </a:prstGeom>
          <a:noFill/>
        </p:spPr>
        <p:txBody>
          <a:bodyPr wrap="square" rtlCol="0">
            <a:spAutoFit/>
          </a:bodyPr>
          <a:lstStyle/>
          <a:p>
            <a:r>
              <a:rPr lang="en-US" altLang="zh-CN" sz="1000" b="1" dirty="0">
                <a:solidFill>
                  <a:schemeClr val="bg1"/>
                </a:solidFill>
                <a:latin typeface="Arial" pitchFamily="34" charset="0"/>
                <a:ea typeface="SimSun" charset="-122"/>
                <a:cs typeface="Arial" pitchFamily="34" charset="0"/>
              </a:rPr>
              <a:t>QS1.  Is this your first Commodity Classic? </a:t>
            </a:r>
            <a:endParaRPr lang="en-US" sz="1000" b="1" dirty="0">
              <a:solidFill>
                <a:schemeClr val="bg1"/>
              </a:solidFill>
              <a:latin typeface="Arial" pitchFamily="34" charset="0"/>
              <a:ea typeface="SimSun" charset="-122"/>
              <a:cs typeface="Arial" pitchFamily="34" charset="0"/>
            </a:endParaRPr>
          </a:p>
        </p:txBody>
      </p:sp>
      <p:sp>
        <p:nvSpPr>
          <p:cNvPr id="3" name="TextBox 2"/>
          <p:cNvSpPr txBox="1"/>
          <p:nvPr/>
        </p:nvSpPr>
        <p:spPr>
          <a:xfrm>
            <a:off x="4610100" y="3373328"/>
            <a:ext cx="774314" cy="830997"/>
          </a:xfrm>
          <a:prstGeom prst="rect">
            <a:avLst/>
          </a:prstGeom>
          <a:noFill/>
        </p:spPr>
        <p:txBody>
          <a:bodyPr wrap="square" rtlCol="0">
            <a:spAutoFit/>
          </a:bodyPr>
          <a:lstStyle/>
          <a:p>
            <a:r>
              <a:rPr lang="en-US" sz="2400" b="1" dirty="0"/>
              <a:t>No</a:t>
            </a:r>
          </a:p>
          <a:p>
            <a:r>
              <a:rPr lang="en-US" sz="2400" b="1" dirty="0"/>
              <a:t>64%</a:t>
            </a:r>
          </a:p>
        </p:txBody>
      </p:sp>
    </p:spTree>
    <p:extLst>
      <p:ext uri="{BB962C8B-B14F-4D97-AF65-F5344CB8AC3E}">
        <p14:creationId xmlns:p14="http://schemas.microsoft.com/office/powerpoint/2010/main" val="695862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6605"/>
            <a:ext cx="11010900" cy="932595"/>
          </a:xfrm>
        </p:spPr>
        <p:txBody>
          <a:bodyPr>
            <a:noAutofit/>
          </a:bodyPr>
          <a:lstStyle/>
          <a:p>
            <a:r>
              <a:rPr lang="en-US" sz="4000" dirty="0"/>
              <a:t>Attendees Who Consider Themselves Early Adopters</a:t>
            </a:r>
          </a:p>
        </p:txBody>
      </p:sp>
      <p:sp>
        <p:nvSpPr>
          <p:cNvPr id="4" name="Slide Number Placeholder 3"/>
          <p:cNvSpPr>
            <a:spLocks noGrp="1"/>
          </p:cNvSpPr>
          <p:nvPr>
            <p:ph type="sldNum" sz="quarter" idx="12"/>
          </p:nvPr>
        </p:nvSpPr>
        <p:spPr/>
        <p:txBody>
          <a:bodyPr/>
          <a:lstStyle/>
          <a:p>
            <a:fld id="{766E8475-7E21-44D6-BCAB-5602E25F568C}" type="slidenum">
              <a:rPr lang="en-US" smtClean="0"/>
              <a:t>26</a:t>
            </a:fld>
            <a:endParaRPr lang="en-US"/>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2532480708"/>
              </p:ext>
            </p:extLst>
          </p:nvPr>
        </p:nvGraphicFramePr>
        <p:xfrm>
          <a:off x="1139294" y="1339530"/>
          <a:ext cx="11010957" cy="47564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85900" y="6400800"/>
            <a:ext cx="7315200" cy="400110"/>
          </a:xfrm>
          <a:prstGeom prst="rect">
            <a:avLst/>
          </a:prstGeom>
          <a:noFill/>
        </p:spPr>
        <p:txBody>
          <a:bodyPr wrap="square" rtlCol="0">
            <a:spAutoFit/>
          </a:bodyPr>
          <a:lstStyle/>
          <a:p>
            <a:pPr fontAlgn="base">
              <a:spcBef>
                <a:spcPct val="50000"/>
              </a:spcBef>
              <a:spcAft>
                <a:spcPct val="0"/>
              </a:spcAft>
            </a:pPr>
            <a:r>
              <a:rPr lang="en-US" altLang="zh-CN" sz="1000" b="1" dirty="0">
                <a:solidFill>
                  <a:schemeClr val="bg1"/>
                </a:solidFill>
                <a:latin typeface="Arial" pitchFamily="34" charset="0"/>
                <a:ea typeface="SimSun" charset="-122"/>
                <a:cs typeface="Arial" pitchFamily="34" charset="0"/>
              </a:rPr>
              <a:t>D8.  Would you say you are one of the first  to adopt new products and practices on your operation when they become available in your area?</a:t>
            </a:r>
          </a:p>
        </p:txBody>
      </p:sp>
    </p:spTree>
    <p:extLst>
      <p:ext uri="{BB962C8B-B14F-4D97-AF65-F5344CB8AC3E}">
        <p14:creationId xmlns:p14="http://schemas.microsoft.com/office/powerpoint/2010/main" val="1674282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Farmers Influenced</a:t>
            </a:r>
          </a:p>
        </p:txBody>
      </p:sp>
      <p:sp>
        <p:nvSpPr>
          <p:cNvPr id="4" name="Slide Number Placeholder 3"/>
          <p:cNvSpPr>
            <a:spLocks noGrp="1"/>
          </p:cNvSpPr>
          <p:nvPr>
            <p:ph type="sldNum" sz="quarter" idx="12"/>
          </p:nvPr>
        </p:nvSpPr>
        <p:spPr/>
        <p:txBody>
          <a:bodyPr/>
          <a:lstStyle/>
          <a:p>
            <a:fld id="{766E8475-7E21-44D6-BCAB-5602E25F568C}" type="slidenum">
              <a:rPr lang="en-US" smtClean="0"/>
              <a:t>27</a:t>
            </a:fld>
            <a:endParaRPr lang="en-US"/>
          </a:p>
        </p:txBody>
      </p:sp>
      <p:sp>
        <p:nvSpPr>
          <p:cNvPr id="7" name="TextBox 6"/>
          <p:cNvSpPr txBox="1"/>
          <p:nvPr/>
        </p:nvSpPr>
        <p:spPr>
          <a:xfrm>
            <a:off x="1485900" y="6400800"/>
            <a:ext cx="6172200" cy="400110"/>
          </a:xfrm>
          <a:prstGeom prst="rect">
            <a:avLst/>
          </a:prstGeom>
          <a:noFill/>
        </p:spPr>
        <p:txBody>
          <a:bodyPr wrap="square" rtlCol="0">
            <a:spAutoFit/>
          </a:bodyPr>
          <a:lstStyle/>
          <a:p>
            <a:r>
              <a:rPr lang="en-US" sz="1000" b="1" dirty="0">
                <a:solidFill>
                  <a:schemeClr val="bg1"/>
                </a:solidFill>
                <a:latin typeface="Arial" pitchFamily="34" charset="0"/>
                <a:cs typeface="Arial" pitchFamily="34" charset="0"/>
              </a:rPr>
              <a:t>D9.  How many farmers in your area would you say often ask your opinion on new agricultural products and practices?</a:t>
            </a:r>
          </a:p>
        </p:txBody>
      </p:sp>
      <p:graphicFrame>
        <p:nvGraphicFramePr>
          <p:cNvPr id="8" name="Object 2"/>
          <p:cNvGraphicFramePr>
            <a:graphicFrameLocks noGrp="1" noChangeAspect="1"/>
          </p:cNvGraphicFramePr>
          <p:nvPr>
            <p:ph idx="1"/>
            <p:extLst>
              <p:ext uri="{D42A27DB-BD31-4B8C-83A1-F6EECF244321}">
                <p14:modId xmlns:p14="http://schemas.microsoft.com/office/powerpoint/2010/main" val="1384151213"/>
              </p:ext>
            </p:extLst>
          </p:nvPr>
        </p:nvGraphicFramePr>
        <p:xfrm>
          <a:off x="1219200" y="1219200"/>
          <a:ext cx="9448800" cy="48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oup 6"/>
          <p:cNvGraphicFramePr>
            <a:graphicFrameLocks noGrp="1"/>
          </p:cNvGraphicFramePr>
          <p:nvPr>
            <p:extLst>
              <p:ext uri="{D42A27DB-BD31-4B8C-83A1-F6EECF244321}">
                <p14:modId xmlns:p14="http://schemas.microsoft.com/office/powerpoint/2010/main" val="1781895344"/>
              </p:ext>
            </p:extLst>
          </p:nvPr>
        </p:nvGraphicFramePr>
        <p:xfrm>
          <a:off x="8831256" y="1810000"/>
          <a:ext cx="2324424" cy="1377304"/>
        </p:xfrm>
        <a:graphic>
          <a:graphicData uri="http://schemas.openxmlformats.org/drawingml/2006/table">
            <a:tbl>
              <a:tblPr/>
              <a:tblGrid>
                <a:gridCol w="1163018">
                  <a:extLst>
                    <a:ext uri="{9D8B030D-6E8A-4147-A177-3AD203B41FA5}">
                      <a16:colId xmlns:a16="http://schemas.microsoft.com/office/drawing/2014/main" val="20000"/>
                    </a:ext>
                  </a:extLst>
                </a:gridCol>
                <a:gridCol w="1161406">
                  <a:extLst>
                    <a:ext uri="{9D8B030D-6E8A-4147-A177-3AD203B41FA5}">
                      <a16:colId xmlns:a16="http://schemas.microsoft.com/office/drawing/2014/main" val="20001"/>
                    </a:ext>
                  </a:extLst>
                </a:gridCol>
              </a:tblGrid>
              <a:tr h="689806">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Mean </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Median</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687498">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13</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mn-lt"/>
                        </a:rPr>
                        <a:t>5</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305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Post-Event Survey</a:t>
            </a:r>
          </a:p>
        </p:txBody>
      </p:sp>
      <p:sp>
        <p:nvSpPr>
          <p:cNvPr id="3" name="Text Placeholder 2"/>
          <p:cNvSpPr>
            <a:spLocks noGrp="1"/>
          </p:cNvSpPr>
          <p:nvPr>
            <p:ph type="body" idx="1"/>
          </p:nvPr>
        </p:nvSpPr>
        <p:spPr/>
        <p:txBody>
          <a:bodyPr/>
          <a:lstStyle/>
          <a:p>
            <a:r>
              <a:rPr lang="en-US" dirty="0">
                <a:solidFill>
                  <a:schemeClr val="tx1"/>
                </a:solidFill>
              </a:rPr>
              <a:t>2018 Commodity classic</a:t>
            </a:r>
          </a:p>
        </p:txBody>
      </p:sp>
      <p:sp>
        <p:nvSpPr>
          <p:cNvPr id="4" name="Slide Number Placeholder 3"/>
          <p:cNvSpPr>
            <a:spLocks noGrp="1"/>
          </p:cNvSpPr>
          <p:nvPr>
            <p:ph type="sldNum" sz="quarter" idx="12"/>
          </p:nvPr>
        </p:nvSpPr>
        <p:spPr/>
        <p:txBody>
          <a:bodyPr/>
          <a:lstStyle/>
          <a:p>
            <a:fld id="{766E8475-7E21-44D6-BCAB-5602E25F568C}" type="slidenum">
              <a:rPr lang="en-US" smtClean="0"/>
              <a:t>28</a:t>
            </a:fld>
            <a:endParaRPr lang="en-US"/>
          </a:p>
        </p:txBody>
      </p:sp>
    </p:spTree>
    <p:extLst>
      <p:ext uri="{BB962C8B-B14F-4D97-AF65-F5344CB8AC3E}">
        <p14:creationId xmlns:p14="http://schemas.microsoft.com/office/powerpoint/2010/main" val="2029427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 Registration Process</a:t>
            </a:r>
          </a:p>
        </p:txBody>
      </p:sp>
      <p:sp>
        <p:nvSpPr>
          <p:cNvPr id="4" name="Slide Number Placeholder 3"/>
          <p:cNvSpPr>
            <a:spLocks noGrp="1"/>
          </p:cNvSpPr>
          <p:nvPr>
            <p:ph type="sldNum" sz="quarter" idx="12"/>
          </p:nvPr>
        </p:nvSpPr>
        <p:spPr/>
        <p:txBody>
          <a:bodyPr/>
          <a:lstStyle/>
          <a:p>
            <a:fld id="{766E8475-7E21-44D6-BCAB-5602E25F568C}" type="slidenum">
              <a:rPr lang="en-US" smtClean="0"/>
              <a:t>29</a:t>
            </a:fld>
            <a:endParaRPr lang="en-US"/>
          </a:p>
        </p:txBody>
      </p:sp>
      <p:graphicFrame>
        <p:nvGraphicFramePr>
          <p:cNvPr id="5" name="Object 10"/>
          <p:cNvGraphicFramePr>
            <a:graphicFrameLocks noGrp="1" noChangeAspect="1"/>
          </p:cNvGraphicFramePr>
          <p:nvPr>
            <p:ph idx="1"/>
            <p:extLst>
              <p:ext uri="{D42A27DB-BD31-4B8C-83A1-F6EECF244321}">
                <p14:modId xmlns:p14="http://schemas.microsoft.com/office/powerpoint/2010/main" val="1732625338"/>
              </p:ext>
            </p:extLst>
          </p:nvPr>
        </p:nvGraphicFramePr>
        <p:xfrm>
          <a:off x="190179" y="1485900"/>
          <a:ext cx="11514265" cy="49738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124950" y="5684322"/>
            <a:ext cx="6134100" cy="369332"/>
          </a:xfrm>
          <a:prstGeom prst="rect">
            <a:avLst/>
          </a:prstGeom>
          <a:noFill/>
        </p:spPr>
        <p:txBody>
          <a:bodyPr wrap="square" rtlCol="0">
            <a:spAutoFit/>
          </a:bodyPr>
          <a:lstStyle/>
          <a:p>
            <a:r>
              <a:rPr lang="en-US" i="1"/>
              <a:t>*Added in 2017</a:t>
            </a:r>
          </a:p>
        </p:txBody>
      </p:sp>
      <p:sp>
        <p:nvSpPr>
          <p:cNvPr id="8" name="TextBox 7"/>
          <p:cNvSpPr txBox="1"/>
          <p:nvPr/>
        </p:nvSpPr>
        <p:spPr>
          <a:xfrm>
            <a:off x="1600200" y="6459787"/>
            <a:ext cx="5867400" cy="246221"/>
          </a:xfrm>
          <a:prstGeom prst="rect">
            <a:avLst/>
          </a:prstGeom>
          <a:noFill/>
        </p:spPr>
        <p:txBody>
          <a:bodyPr wrap="square" rtlCol="0">
            <a:spAutoFit/>
          </a:bodyPr>
          <a:lstStyle/>
          <a:p>
            <a:r>
              <a:rPr lang="en-US" sz="1000" b="1" dirty="0">
                <a:solidFill>
                  <a:schemeClr val="bg1"/>
                </a:solidFill>
              </a:rPr>
              <a:t>Q4.  Please rate your satisfaction with the following:</a:t>
            </a:r>
          </a:p>
        </p:txBody>
      </p:sp>
    </p:spTree>
    <p:extLst>
      <p:ext uri="{BB962C8B-B14F-4D97-AF65-F5344CB8AC3E}">
        <p14:creationId xmlns:p14="http://schemas.microsoft.com/office/powerpoint/2010/main" val="62706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Year-to-Year Attendance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4320786"/>
              </p:ext>
            </p:extLst>
          </p:nvPr>
        </p:nvGraphicFramePr>
        <p:xfrm>
          <a:off x="1139616" y="1510744"/>
          <a:ext cx="10442784"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24200" y="3102468"/>
            <a:ext cx="1478422" cy="369332"/>
          </a:xfrm>
          <a:prstGeom prst="rect">
            <a:avLst/>
          </a:prstGeom>
          <a:noFill/>
        </p:spPr>
        <p:txBody>
          <a:bodyPr wrap="square" rtlCol="0">
            <a:spAutoFit/>
          </a:bodyPr>
          <a:lstStyle/>
          <a:p>
            <a:pPr algn="ctr"/>
            <a:r>
              <a:rPr lang="en-US" i="1" dirty="0"/>
              <a:t>Nashville</a:t>
            </a:r>
          </a:p>
        </p:txBody>
      </p:sp>
      <p:sp>
        <p:nvSpPr>
          <p:cNvPr id="9" name="TextBox 8"/>
          <p:cNvSpPr txBox="1"/>
          <p:nvPr/>
        </p:nvSpPr>
        <p:spPr>
          <a:xfrm>
            <a:off x="4343400" y="3021568"/>
            <a:ext cx="1478422" cy="369332"/>
          </a:xfrm>
          <a:prstGeom prst="rect">
            <a:avLst/>
          </a:prstGeom>
          <a:noFill/>
        </p:spPr>
        <p:txBody>
          <a:bodyPr wrap="square" rtlCol="0">
            <a:spAutoFit/>
          </a:bodyPr>
          <a:lstStyle/>
          <a:p>
            <a:pPr algn="ctr"/>
            <a:r>
              <a:rPr lang="en-US" i="1" dirty="0"/>
              <a:t>Kissimmee</a:t>
            </a:r>
          </a:p>
        </p:txBody>
      </p:sp>
      <p:sp>
        <p:nvSpPr>
          <p:cNvPr id="10" name="TextBox 9"/>
          <p:cNvSpPr txBox="1"/>
          <p:nvPr/>
        </p:nvSpPr>
        <p:spPr>
          <a:xfrm>
            <a:off x="5334000" y="2794813"/>
            <a:ext cx="1478422" cy="369332"/>
          </a:xfrm>
          <a:prstGeom prst="rect">
            <a:avLst/>
          </a:prstGeom>
          <a:noFill/>
        </p:spPr>
        <p:txBody>
          <a:bodyPr wrap="square" rtlCol="0">
            <a:spAutoFit/>
          </a:bodyPr>
          <a:lstStyle/>
          <a:p>
            <a:pPr algn="ctr"/>
            <a:r>
              <a:rPr lang="en-US" i="1" dirty="0"/>
              <a:t>San Antonio</a:t>
            </a:r>
          </a:p>
        </p:txBody>
      </p:sp>
      <p:sp>
        <p:nvSpPr>
          <p:cNvPr id="11" name="TextBox 10"/>
          <p:cNvSpPr txBox="1"/>
          <p:nvPr/>
        </p:nvSpPr>
        <p:spPr>
          <a:xfrm>
            <a:off x="6515100" y="2425481"/>
            <a:ext cx="1478422" cy="369332"/>
          </a:xfrm>
          <a:prstGeom prst="rect">
            <a:avLst/>
          </a:prstGeom>
          <a:noFill/>
        </p:spPr>
        <p:txBody>
          <a:bodyPr wrap="square" rtlCol="0">
            <a:spAutoFit/>
          </a:bodyPr>
          <a:lstStyle/>
          <a:p>
            <a:pPr algn="ctr"/>
            <a:r>
              <a:rPr lang="en-US" i="1" dirty="0"/>
              <a:t>Phoenix</a:t>
            </a:r>
          </a:p>
        </p:txBody>
      </p:sp>
      <p:sp>
        <p:nvSpPr>
          <p:cNvPr id="12" name="TextBox 11"/>
          <p:cNvSpPr txBox="1"/>
          <p:nvPr/>
        </p:nvSpPr>
        <p:spPr>
          <a:xfrm>
            <a:off x="7620000" y="2056149"/>
            <a:ext cx="1478422" cy="369332"/>
          </a:xfrm>
          <a:prstGeom prst="rect">
            <a:avLst/>
          </a:prstGeom>
          <a:noFill/>
        </p:spPr>
        <p:txBody>
          <a:bodyPr wrap="square" rtlCol="0">
            <a:spAutoFit/>
          </a:bodyPr>
          <a:lstStyle/>
          <a:p>
            <a:pPr algn="ctr"/>
            <a:r>
              <a:rPr lang="en-US" i="1" dirty="0"/>
              <a:t>New Orleans</a:t>
            </a:r>
          </a:p>
        </p:txBody>
      </p:sp>
      <p:sp>
        <p:nvSpPr>
          <p:cNvPr id="3" name="Slide Number Placeholder 2"/>
          <p:cNvSpPr>
            <a:spLocks noGrp="1"/>
          </p:cNvSpPr>
          <p:nvPr>
            <p:ph type="sldNum" sz="quarter" idx="12"/>
          </p:nvPr>
        </p:nvSpPr>
        <p:spPr/>
        <p:txBody>
          <a:bodyPr/>
          <a:lstStyle/>
          <a:p>
            <a:fld id="{766E8475-7E21-44D6-BCAB-5602E25F568C}" type="slidenum">
              <a:rPr lang="en-US" smtClean="0"/>
              <a:t>3</a:t>
            </a:fld>
            <a:endParaRPr lang="en-US"/>
          </a:p>
        </p:txBody>
      </p:sp>
      <p:sp>
        <p:nvSpPr>
          <p:cNvPr id="13" name="TextBox 12"/>
          <p:cNvSpPr txBox="1"/>
          <p:nvPr/>
        </p:nvSpPr>
        <p:spPr>
          <a:xfrm>
            <a:off x="1943100" y="3306897"/>
            <a:ext cx="1478422" cy="369332"/>
          </a:xfrm>
          <a:prstGeom prst="rect">
            <a:avLst/>
          </a:prstGeom>
          <a:noFill/>
        </p:spPr>
        <p:txBody>
          <a:bodyPr wrap="square" rtlCol="0">
            <a:spAutoFit/>
          </a:bodyPr>
          <a:lstStyle/>
          <a:p>
            <a:pPr algn="ctr"/>
            <a:r>
              <a:rPr lang="en-US" i="1" dirty="0"/>
              <a:t>Tampa</a:t>
            </a:r>
          </a:p>
        </p:txBody>
      </p:sp>
    </p:spTree>
    <p:extLst>
      <p:ext uri="{BB962C8B-B14F-4D97-AF65-F5344CB8AC3E}">
        <p14:creationId xmlns:p14="http://schemas.microsoft.com/office/powerpoint/2010/main" val="1244851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Monday Opening Welcome Reception</a:t>
            </a:r>
          </a:p>
        </p:txBody>
      </p:sp>
      <p:sp>
        <p:nvSpPr>
          <p:cNvPr id="4" name="Slide Number Placeholder 3"/>
          <p:cNvSpPr>
            <a:spLocks noGrp="1"/>
          </p:cNvSpPr>
          <p:nvPr>
            <p:ph type="sldNum" sz="quarter" idx="12"/>
          </p:nvPr>
        </p:nvSpPr>
        <p:spPr/>
        <p:txBody>
          <a:bodyPr/>
          <a:lstStyle/>
          <a:p>
            <a:fld id="{766E8475-7E21-44D6-BCAB-5602E25F568C}" type="slidenum">
              <a:rPr lang="en-US" smtClean="0"/>
              <a:t>30</a:t>
            </a:fld>
            <a:endParaRPr lang="en-US"/>
          </a:p>
        </p:txBody>
      </p:sp>
      <p:graphicFrame>
        <p:nvGraphicFramePr>
          <p:cNvPr id="5" name="Object 10"/>
          <p:cNvGraphicFramePr>
            <a:graphicFrameLocks noGrp="1" noChangeAspect="1"/>
          </p:cNvGraphicFramePr>
          <p:nvPr>
            <p:ph idx="1"/>
            <p:extLst>
              <p:ext uri="{D42A27DB-BD31-4B8C-83A1-F6EECF244321}">
                <p14:modId xmlns:p14="http://schemas.microsoft.com/office/powerpoint/2010/main" val="1263524182"/>
              </p:ext>
            </p:extLst>
          </p:nvPr>
        </p:nvGraphicFramePr>
        <p:xfrm>
          <a:off x="266700" y="1600200"/>
          <a:ext cx="10058400" cy="43449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257300" y="6459787"/>
            <a:ext cx="4953000" cy="246221"/>
          </a:xfrm>
          <a:prstGeom prst="rect">
            <a:avLst/>
          </a:prstGeom>
          <a:noFill/>
        </p:spPr>
        <p:txBody>
          <a:bodyPr wrap="square" rtlCol="0">
            <a:spAutoFit/>
          </a:bodyPr>
          <a:lstStyle/>
          <a:p>
            <a:r>
              <a:rPr lang="en-US" sz="1000" b="1" dirty="0">
                <a:solidFill>
                  <a:schemeClr val="bg1"/>
                </a:solidFill>
              </a:rPr>
              <a:t>Q4.  Please rate your satisfaction with the following:</a:t>
            </a:r>
          </a:p>
        </p:txBody>
      </p:sp>
    </p:spTree>
    <p:extLst>
      <p:ext uri="{BB962C8B-B14F-4D97-AF65-F5344CB8AC3E}">
        <p14:creationId xmlns:p14="http://schemas.microsoft.com/office/powerpoint/2010/main" val="174456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322" y="94945"/>
            <a:ext cx="10058400" cy="932595"/>
          </a:xfrm>
        </p:spPr>
        <p:txBody>
          <a:bodyPr/>
          <a:lstStyle/>
          <a:p>
            <a:r>
              <a:rPr lang="en-US" dirty="0"/>
              <a:t>General Session</a:t>
            </a:r>
          </a:p>
        </p:txBody>
      </p:sp>
      <p:sp>
        <p:nvSpPr>
          <p:cNvPr id="4" name="Slide Number Placeholder 3"/>
          <p:cNvSpPr>
            <a:spLocks noGrp="1"/>
          </p:cNvSpPr>
          <p:nvPr>
            <p:ph type="sldNum" sz="quarter" idx="12"/>
          </p:nvPr>
        </p:nvSpPr>
        <p:spPr/>
        <p:txBody>
          <a:bodyPr/>
          <a:lstStyle/>
          <a:p>
            <a:fld id="{766E8475-7E21-44D6-BCAB-5602E25F568C}" type="slidenum">
              <a:rPr lang="en-US" smtClean="0"/>
              <a:t>31</a:t>
            </a:fld>
            <a:endParaRPr lang="en-US"/>
          </a:p>
        </p:txBody>
      </p:sp>
      <p:graphicFrame>
        <p:nvGraphicFramePr>
          <p:cNvPr id="5" name="Object 10"/>
          <p:cNvGraphicFramePr>
            <a:graphicFrameLocks noGrp="1" noChangeAspect="1"/>
          </p:cNvGraphicFramePr>
          <p:nvPr>
            <p:ph idx="1"/>
            <p:extLst>
              <p:ext uri="{D42A27DB-BD31-4B8C-83A1-F6EECF244321}">
                <p14:modId xmlns:p14="http://schemas.microsoft.com/office/powerpoint/2010/main" val="2778145301"/>
              </p:ext>
            </p:extLst>
          </p:nvPr>
        </p:nvGraphicFramePr>
        <p:xfrm>
          <a:off x="0" y="762000"/>
          <a:ext cx="12118781" cy="54753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00272" y="5586830"/>
            <a:ext cx="3848100" cy="1015663"/>
          </a:xfrm>
          <a:prstGeom prst="rect">
            <a:avLst/>
          </a:prstGeom>
          <a:noFill/>
        </p:spPr>
        <p:txBody>
          <a:bodyPr wrap="square" rtlCol="0">
            <a:spAutoFit/>
          </a:bodyPr>
          <a:lstStyle/>
          <a:p>
            <a:r>
              <a:rPr lang="en-US" sz="1400" i="1" dirty="0"/>
              <a:t>*Starting in 2015, no longer including  those who say ‘no comment’ in total %</a:t>
            </a:r>
          </a:p>
          <a:p>
            <a:r>
              <a:rPr lang="en-US" sz="1400" i="1" dirty="0"/>
              <a:t>**Survey moved from paper to on-line format</a:t>
            </a:r>
          </a:p>
          <a:p>
            <a:endParaRPr lang="en-US" dirty="0"/>
          </a:p>
        </p:txBody>
      </p:sp>
      <p:sp>
        <p:nvSpPr>
          <p:cNvPr id="7" name="TextBox 6"/>
          <p:cNvSpPr txBox="1"/>
          <p:nvPr/>
        </p:nvSpPr>
        <p:spPr>
          <a:xfrm>
            <a:off x="1447800" y="6459787"/>
            <a:ext cx="5981700" cy="246221"/>
          </a:xfrm>
          <a:prstGeom prst="rect">
            <a:avLst/>
          </a:prstGeom>
          <a:noFill/>
        </p:spPr>
        <p:txBody>
          <a:bodyPr wrap="square" rtlCol="0">
            <a:spAutoFit/>
          </a:bodyPr>
          <a:lstStyle/>
          <a:p>
            <a:r>
              <a:rPr lang="en-US" sz="1000" b="1" dirty="0">
                <a:solidFill>
                  <a:schemeClr val="bg1"/>
                </a:solidFill>
              </a:rPr>
              <a:t>Q4.  Please rate your satisfaction with the following</a:t>
            </a:r>
            <a:r>
              <a:rPr lang="en-US" sz="800" b="1" dirty="0"/>
              <a:t>:</a:t>
            </a:r>
          </a:p>
        </p:txBody>
      </p:sp>
    </p:spTree>
    <p:extLst>
      <p:ext uri="{BB962C8B-B14F-4D97-AF65-F5344CB8AC3E}">
        <p14:creationId xmlns:p14="http://schemas.microsoft.com/office/powerpoint/2010/main" val="890313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Evening of Entertainment</a:t>
            </a:r>
          </a:p>
        </p:txBody>
      </p:sp>
      <p:sp>
        <p:nvSpPr>
          <p:cNvPr id="4" name="Slide Number Placeholder 3"/>
          <p:cNvSpPr>
            <a:spLocks noGrp="1"/>
          </p:cNvSpPr>
          <p:nvPr>
            <p:ph type="sldNum" sz="quarter" idx="12"/>
          </p:nvPr>
        </p:nvSpPr>
        <p:spPr/>
        <p:txBody>
          <a:bodyPr/>
          <a:lstStyle/>
          <a:p>
            <a:fld id="{766E8475-7E21-44D6-BCAB-5602E25F568C}" type="slidenum">
              <a:rPr lang="en-US" smtClean="0"/>
              <a:t>32</a:t>
            </a:fld>
            <a:endParaRPr lang="en-US"/>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69787385"/>
              </p:ext>
            </p:extLst>
          </p:nvPr>
        </p:nvGraphicFramePr>
        <p:xfrm>
          <a:off x="609600" y="1399460"/>
          <a:ext cx="10972800" cy="51834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0" y="5678269"/>
            <a:ext cx="3848100" cy="646331"/>
          </a:xfrm>
          <a:prstGeom prst="rect">
            <a:avLst/>
          </a:prstGeom>
          <a:noFill/>
        </p:spPr>
        <p:txBody>
          <a:bodyPr wrap="square" rtlCol="0">
            <a:spAutoFit/>
          </a:bodyPr>
          <a:lstStyle/>
          <a:p>
            <a:r>
              <a:rPr lang="en-US" sz="1200" i="1" dirty="0"/>
              <a:t>*Starting in 2015, no longer including  those who say</a:t>
            </a:r>
          </a:p>
          <a:p>
            <a:r>
              <a:rPr lang="en-US" sz="1200" i="1" dirty="0"/>
              <a:t> ‘no comment’ in total %</a:t>
            </a:r>
          </a:p>
          <a:p>
            <a:r>
              <a:rPr lang="en-US" sz="1200" i="1" dirty="0"/>
              <a:t>**Survey moved from paper to on-line format</a:t>
            </a:r>
          </a:p>
        </p:txBody>
      </p:sp>
      <p:sp>
        <p:nvSpPr>
          <p:cNvPr id="7" name="TextBox 6"/>
          <p:cNvSpPr txBox="1"/>
          <p:nvPr/>
        </p:nvSpPr>
        <p:spPr>
          <a:xfrm>
            <a:off x="1371600" y="6459787"/>
            <a:ext cx="6057900" cy="246221"/>
          </a:xfrm>
          <a:prstGeom prst="rect">
            <a:avLst/>
          </a:prstGeom>
          <a:noFill/>
        </p:spPr>
        <p:txBody>
          <a:bodyPr wrap="square" rtlCol="0">
            <a:spAutoFit/>
          </a:bodyPr>
          <a:lstStyle/>
          <a:p>
            <a:r>
              <a:rPr lang="en-US" sz="1000" b="1" dirty="0">
                <a:solidFill>
                  <a:schemeClr val="bg1"/>
                </a:solidFill>
              </a:rPr>
              <a:t>Q4.  Please rate your satisfaction with the following:</a:t>
            </a:r>
          </a:p>
        </p:txBody>
      </p:sp>
    </p:spTree>
    <p:extLst>
      <p:ext uri="{BB962C8B-B14F-4D97-AF65-F5344CB8AC3E}">
        <p14:creationId xmlns:p14="http://schemas.microsoft.com/office/powerpoint/2010/main" val="67386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Commodity Classic Mobile App</a:t>
            </a:r>
          </a:p>
        </p:txBody>
      </p:sp>
      <p:sp>
        <p:nvSpPr>
          <p:cNvPr id="4" name="Slide Number Placeholder 3"/>
          <p:cNvSpPr>
            <a:spLocks noGrp="1"/>
          </p:cNvSpPr>
          <p:nvPr>
            <p:ph type="sldNum" sz="quarter" idx="12"/>
          </p:nvPr>
        </p:nvSpPr>
        <p:spPr/>
        <p:txBody>
          <a:bodyPr/>
          <a:lstStyle/>
          <a:p>
            <a:fld id="{766E8475-7E21-44D6-BCAB-5602E25F568C}" type="slidenum">
              <a:rPr lang="en-US" smtClean="0"/>
              <a:t>33</a:t>
            </a:fld>
            <a:endParaRPr lang="en-US"/>
          </a:p>
        </p:txBody>
      </p:sp>
      <p:graphicFrame>
        <p:nvGraphicFramePr>
          <p:cNvPr id="5" name="Object 6"/>
          <p:cNvGraphicFramePr>
            <a:graphicFrameLocks noGrp="1" noChangeAspect="1"/>
          </p:cNvGraphicFramePr>
          <p:nvPr>
            <p:ph idx="1"/>
            <p:extLst>
              <p:ext uri="{D42A27DB-BD31-4B8C-83A1-F6EECF244321}">
                <p14:modId xmlns:p14="http://schemas.microsoft.com/office/powerpoint/2010/main" val="189866618"/>
              </p:ext>
            </p:extLst>
          </p:nvPr>
        </p:nvGraphicFramePr>
        <p:xfrm>
          <a:off x="0" y="1409700"/>
          <a:ext cx="12192000" cy="559903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677400" y="5624676"/>
            <a:ext cx="2705100" cy="369332"/>
          </a:xfrm>
          <a:prstGeom prst="rect">
            <a:avLst/>
          </a:prstGeom>
          <a:noFill/>
        </p:spPr>
        <p:txBody>
          <a:bodyPr wrap="square" rtlCol="0">
            <a:spAutoFit/>
          </a:bodyPr>
          <a:lstStyle/>
          <a:p>
            <a:r>
              <a:rPr lang="en-US" i="1" dirty="0"/>
              <a:t>*Added in 2015</a:t>
            </a:r>
          </a:p>
        </p:txBody>
      </p:sp>
      <p:sp>
        <p:nvSpPr>
          <p:cNvPr id="7" name="TextBox 6"/>
          <p:cNvSpPr txBox="1"/>
          <p:nvPr/>
        </p:nvSpPr>
        <p:spPr>
          <a:xfrm>
            <a:off x="1447800" y="6459787"/>
            <a:ext cx="5905500" cy="246221"/>
          </a:xfrm>
          <a:prstGeom prst="rect">
            <a:avLst/>
          </a:prstGeom>
          <a:noFill/>
        </p:spPr>
        <p:txBody>
          <a:bodyPr wrap="square" rtlCol="0">
            <a:spAutoFit/>
          </a:bodyPr>
          <a:lstStyle/>
          <a:p>
            <a:r>
              <a:rPr lang="en-US" sz="1000" b="1" dirty="0">
                <a:solidFill>
                  <a:schemeClr val="bg1"/>
                </a:solidFill>
              </a:rPr>
              <a:t>Q4.  Please rate your satisfaction with the following:</a:t>
            </a:r>
          </a:p>
        </p:txBody>
      </p:sp>
    </p:spTree>
    <p:extLst>
      <p:ext uri="{BB962C8B-B14F-4D97-AF65-F5344CB8AC3E}">
        <p14:creationId xmlns:p14="http://schemas.microsoft.com/office/powerpoint/2010/main" val="24172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Stage Education</a:t>
            </a:r>
          </a:p>
        </p:txBody>
      </p:sp>
      <p:sp>
        <p:nvSpPr>
          <p:cNvPr id="4" name="Slide Number Placeholder 3"/>
          <p:cNvSpPr>
            <a:spLocks noGrp="1"/>
          </p:cNvSpPr>
          <p:nvPr>
            <p:ph type="sldNum" sz="quarter" idx="12"/>
          </p:nvPr>
        </p:nvSpPr>
        <p:spPr/>
        <p:txBody>
          <a:bodyPr/>
          <a:lstStyle/>
          <a:p>
            <a:fld id="{766E8475-7E21-44D6-BCAB-5602E25F568C}" type="slidenum">
              <a:rPr lang="en-US" smtClean="0"/>
              <a:t>34</a:t>
            </a:fld>
            <a:endParaRPr lang="en-US"/>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607776381"/>
              </p:ext>
            </p:extLst>
          </p:nvPr>
        </p:nvGraphicFramePr>
        <p:xfrm>
          <a:off x="0" y="1524000"/>
          <a:ext cx="11155363" cy="48188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15100" y="908337"/>
            <a:ext cx="5808193" cy="738664"/>
          </a:xfrm>
          <a:prstGeom prst="rect">
            <a:avLst/>
          </a:prstGeom>
          <a:noFill/>
        </p:spPr>
        <p:txBody>
          <a:bodyPr wrap="none" rtlCol="0">
            <a:spAutoFit/>
          </a:bodyPr>
          <a:lstStyle/>
          <a:p>
            <a:r>
              <a:rPr lang="en-US" sz="1400" i="1" dirty="0"/>
              <a:t>*Starting in 2015, no longer including  those who say ‘no comment’ in total %</a:t>
            </a:r>
          </a:p>
          <a:p>
            <a:r>
              <a:rPr lang="en-US" sz="1400" i="1" dirty="0"/>
              <a:t>**Survey moved from paper to on-line format</a:t>
            </a:r>
          </a:p>
          <a:p>
            <a:endParaRPr lang="en-US" sz="1400" dirty="0"/>
          </a:p>
        </p:txBody>
      </p:sp>
      <p:sp>
        <p:nvSpPr>
          <p:cNvPr id="7" name="TextBox 6"/>
          <p:cNvSpPr txBox="1"/>
          <p:nvPr/>
        </p:nvSpPr>
        <p:spPr>
          <a:xfrm>
            <a:off x="1752600" y="6459787"/>
            <a:ext cx="2967479" cy="246221"/>
          </a:xfrm>
          <a:prstGeom prst="rect">
            <a:avLst/>
          </a:prstGeom>
          <a:noFill/>
        </p:spPr>
        <p:txBody>
          <a:bodyPr wrap="none" rtlCol="0">
            <a:spAutoFit/>
          </a:bodyPr>
          <a:lstStyle/>
          <a:p>
            <a:r>
              <a:rPr lang="en-US" sz="1000" b="1" dirty="0">
                <a:solidFill>
                  <a:schemeClr val="bg1"/>
                </a:solidFill>
              </a:rPr>
              <a:t>Q4.  Please rate your satisfaction with the following</a:t>
            </a:r>
            <a:r>
              <a:rPr lang="en-US" sz="800" b="1" dirty="0"/>
              <a:t>:</a:t>
            </a:r>
          </a:p>
        </p:txBody>
      </p:sp>
    </p:spTree>
    <p:extLst>
      <p:ext uri="{BB962C8B-B14F-4D97-AF65-F5344CB8AC3E}">
        <p14:creationId xmlns:p14="http://schemas.microsoft.com/office/powerpoint/2010/main" val="876181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098"/>
            <a:ext cx="10058400" cy="932595"/>
          </a:xfrm>
        </p:spPr>
        <p:txBody>
          <a:bodyPr/>
          <a:lstStyle/>
          <a:p>
            <a:r>
              <a:rPr lang="en-US" dirty="0"/>
              <a:t>Overall Educational Value</a:t>
            </a:r>
          </a:p>
        </p:txBody>
      </p:sp>
      <p:sp>
        <p:nvSpPr>
          <p:cNvPr id="4" name="Slide Number Placeholder 3"/>
          <p:cNvSpPr>
            <a:spLocks noGrp="1"/>
          </p:cNvSpPr>
          <p:nvPr>
            <p:ph type="sldNum" sz="quarter" idx="12"/>
          </p:nvPr>
        </p:nvSpPr>
        <p:spPr/>
        <p:txBody>
          <a:bodyPr/>
          <a:lstStyle/>
          <a:p>
            <a:fld id="{766E8475-7E21-44D6-BCAB-5602E25F568C}" type="slidenum">
              <a:rPr lang="en-US" smtClean="0"/>
              <a:t>35</a:t>
            </a:fld>
            <a:endParaRPr lang="en-US"/>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1186381415"/>
              </p:ext>
            </p:extLst>
          </p:nvPr>
        </p:nvGraphicFramePr>
        <p:xfrm>
          <a:off x="0" y="1142970"/>
          <a:ext cx="10996714" cy="4914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362700" y="6043666"/>
            <a:ext cx="5981700" cy="307777"/>
          </a:xfrm>
          <a:prstGeom prst="rect">
            <a:avLst/>
          </a:prstGeom>
          <a:noFill/>
        </p:spPr>
        <p:txBody>
          <a:bodyPr wrap="square" rtlCol="0">
            <a:spAutoFit/>
          </a:bodyPr>
          <a:lstStyle/>
          <a:p>
            <a:r>
              <a:rPr lang="en-US" sz="1400" i="1" dirty="0"/>
              <a:t>*Starting in 2015, no longer including  those who say ‘no comment’ in </a:t>
            </a:r>
            <a:r>
              <a:rPr lang="en-US" sz="1400" i="1"/>
              <a:t>total %</a:t>
            </a:r>
            <a:endParaRPr lang="en-US" sz="1400" i="1" dirty="0"/>
          </a:p>
        </p:txBody>
      </p:sp>
      <p:sp>
        <p:nvSpPr>
          <p:cNvPr id="7" name="TextBox 6"/>
          <p:cNvSpPr txBox="1"/>
          <p:nvPr/>
        </p:nvSpPr>
        <p:spPr>
          <a:xfrm>
            <a:off x="1447800" y="6524195"/>
            <a:ext cx="5981700" cy="246221"/>
          </a:xfrm>
          <a:prstGeom prst="rect">
            <a:avLst/>
          </a:prstGeom>
          <a:noFill/>
        </p:spPr>
        <p:txBody>
          <a:bodyPr wrap="square" rtlCol="0">
            <a:spAutoFit/>
          </a:bodyPr>
          <a:lstStyle/>
          <a:p>
            <a:r>
              <a:rPr lang="en-US" sz="1000" b="1" dirty="0">
                <a:solidFill>
                  <a:schemeClr val="bg1"/>
                </a:solidFill>
              </a:rPr>
              <a:t>Q4.  Please rate your satisfaction with the following:</a:t>
            </a:r>
          </a:p>
        </p:txBody>
      </p:sp>
    </p:spTree>
    <p:extLst>
      <p:ext uri="{BB962C8B-B14F-4D97-AF65-F5344CB8AC3E}">
        <p14:creationId xmlns:p14="http://schemas.microsoft.com/office/powerpoint/2010/main" val="380647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91" y="75924"/>
            <a:ext cx="10058400" cy="932595"/>
          </a:xfrm>
        </p:spPr>
        <p:txBody>
          <a:bodyPr/>
          <a:lstStyle/>
          <a:p>
            <a:r>
              <a:rPr lang="en-US" dirty="0"/>
              <a:t>Overall Trade Show</a:t>
            </a:r>
          </a:p>
        </p:txBody>
      </p:sp>
      <p:sp>
        <p:nvSpPr>
          <p:cNvPr id="4" name="Slide Number Placeholder 3"/>
          <p:cNvSpPr>
            <a:spLocks noGrp="1"/>
          </p:cNvSpPr>
          <p:nvPr>
            <p:ph type="sldNum" sz="quarter" idx="12"/>
          </p:nvPr>
        </p:nvSpPr>
        <p:spPr/>
        <p:txBody>
          <a:bodyPr/>
          <a:lstStyle/>
          <a:p>
            <a:fld id="{766E8475-7E21-44D6-BCAB-5602E25F568C}" type="slidenum">
              <a:rPr lang="en-US" smtClean="0"/>
              <a:t>36</a:t>
            </a:fld>
            <a:endParaRPr lang="en-US"/>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2391786131"/>
              </p:ext>
            </p:extLst>
          </p:nvPr>
        </p:nvGraphicFramePr>
        <p:xfrm>
          <a:off x="0" y="1085409"/>
          <a:ext cx="11806182" cy="529748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40572" y="264514"/>
            <a:ext cx="3886200" cy="738664"/>
          </a:xfrm>
          <a:prstGeom prst="rect">
            <a:avLst/>
          </a:prstGeom>
          <a:noFill/>
        </p:spPr>
        <p:txBody>
          <a:bodyPr wrap="square" rtlCol="0">
            <a:spAutoFit/>
          </a:bodyPr>
          <a:lstStyle/>
          <a:p>
            <a:r>
              <a:rPr lang="en-US" sz="1400" i="1" dirty="0"/>
              <a:t>*Starting in 2015, no longer including  those who say ‘no comment’ in total %</a:t>
            </a:r>
          </a:p>
          <a:p>
            <a:endParaRPr lang="en-US" sz="1400" dirty="0"/>
          </a:p>
        </p:txBody>
      </p:sp>
      <p:sp>
        <p:nvSpPr>
          <p:cNvPr id="7" name="TextBox 6"/>
          <p:cNvSpPr txBox="1"/>
          <p:nvPr/>
        </p:nvSpPr>
        <p:spPr>
          <a:xfrm>
            <a:off x="1257300" y="6459787"/>
            <a:ext cx="5791200" cy="246221"/>
          </a:xfrm>
          <a:prstGeom prst="rect">
            <a:avLst/>
          </a:prstGeom>
          <a:noFill/>
        </p:spPr>
        <p:txBody>
          <a:bodyPr wrap="square" rtlCol="0">
            <a:spAutoFit/>
          </a:bodyPr>
          <a:lstStyle/>
          <a:p>
            <a:r>
              <a:rPr lang="en-US" sz="1000" b="1" dirty="0">
                <a:solidFill>
                  <a:schemeClr val="bg1"/>
                </a:solidFill>
              </a:rPr>
              <a:t>Q4.  Please rate your satisfaction with the following:</a:t>
            </a:r>
          </a:p>
        </p:txBody>
      </p:sp>
    </p:spTree>
    <p:extLst>
      <p:ext uri="{BB962C8B-B14F-4D97-AF65-F5344CB8AC3E}">
        <p14:creationId xmlns:p14="http://schemas.microsoft.com/office/powerpoint/2010/main" val="490536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59" y="62519"/>
            <a:ext cx="10058400" cy="932595"/>
          </a:xfrm>
        </p:spPr>
        <p:txBody>
          <a:bodyPr/>
          <a:lstStyle/>
          <a:p>
            <a:r>
              <a:rPr lang="en-US" dirty="0"/>
              <a:t>Location</a:t>
            </a:r>
          </a:p>
        </p:txBody>
      </p:sp>
      <p:sp>
        <p:nvSpPr>
          <p:cNvPr id="4" name="Slide Number Placeholder 3"/>
          <p:cNvSpPr>
            <a:spLocks noGrp="1"/>
          </p:cNvSpPr>
          <p:nvPr>
            <p:ph type="sldNum" sz="quarter" idx="12"/>
          </p:nvPr>
        </p:nvSpPr>
        <p:spPr/>
        <p:txBody>
          <a:bodyPr/>
          <a:lstStyle/>
          <a:p>
            <a:fld id="{766E8475-7E21-44D6-BCAB-5602E25F568C}" type="slidenum">
              <a:rPr lang="en-US" smtClean="0"/>
              <a:t>37</a:t>
            </a:fld>
            <a:endParaRPr lang="en-US"/>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2770520331"/>
              </p:ext>
            </p:extLst>
          </p:nvPr>
        </p:nvGraphicFramePr>
        <p:xfrm>
          <a:off x="-76200" y="1027339"/>
          <a:ext cx="11811000" cy="54806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848600" y="95785"/>
            <a:ext cx="4343400" cy="523220"/>
          </a:xfrm>
          <a:prstGeom prst="rect">
            <a:avLst/>
          </a:prstGeom>
          <a:noFill/>
        </p:spPr>
        <p:txBody>
          <a:bodyPr wrap="square" rtlCol="0">
            <a:spAutoFit/>
          </a:bodyPr>
          <a:lstStyle/>
          <a:p>
            <a:r>
              <a:rPr lang="en-US" sz="1400" i="1" dirty="0"/>
              <a:t>*Starting in 2015, no longer including  those who say ‘no comment’ in total %</a:t>
            </a:r>
          </a:p>
        </p:txBody>
      </p:sp>
      <p:sp>
        <p:nvSpPr>
          <p:cNvPr id="8" name="TextBox 7"/>
          <p:cNvSpPr txBox="1"/>
          <p:nvPr/>
        </p:nvSpPr>
        <p:spPr>
          <a:xfrm>
            <a:off x="1438940" y="6477640"/>
            <a:ext cx="4618960" cy="246221"/>
          </a:xfrm>
          <a:prstGeom prst="rect">
            <a:avLst/>
          </a:prstGeom>
          <a:noFill/>
        </p:spPr>
        <p:txBody>
          <a:bodyPr wrap="square" rtlCol="0">
            <a:spAutoFit/>
          </a:bodyPr>
          <a:lstStyle/>
          <a:p>
            <a:r>
              <a:rPr lang="en-US" sz="1000" b="1" dirty="0">
                <a:solidFill>
                  <a:schemeClr val="bg1"/>
                </a:solidFill>
              </a:rPr>
              <a:t>Q4.  Please rate your satisfaction with the following</a:t>
            </a:r>
            <a:r>
              <a:rPr lang="en-US" sz="800" b="1" dirty="0"/>
              <a:t>:</a:t>
            </a:r>
          </a:p>
        </p:txBody>
      </p:sp>
    </p:spTree>
    <p:extLst>
      <p:ext uri="{BB962C8B-B14F-4D97-AF65-F5344CB8AC3E}">
        <p14:creationId xmlns:p14="http://schemas.microsoft.com/office/powerpoint/2010/main" val="1542005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5" y="388287"/>
            <a:ext cx="10058400" cy="932595"/>
          </a:xfrm>
        </p:spPr>
        <p:txBody>
          <a:bodyPr>
            <a:normAutofit fontScale="90000"/>
          </a:bodyPr>
          <a:lstStyle/>
          <a:p>
            <a:r>
              <a:rPr lang="en-US" dirty="0"/>
              <a:t>Likelihood of Recommending Commodity Classic to a Friend</a:t>
            </a:r>
          </a:p>
        </p:txBody>
      </p:sp>
      <p:sp>
        <p:nvSpPr>
          <p:cNvPr id="4" name="Slide Number Placeholder 3"/>
          <p:cNvSpPr>
            <a:spLocks noGrp="1"/>
          </p:cNvSpPr>
          <p:nvPr>
            <p:ph type="sldNum" sz="quarter" idx="12"/>
          </p:nvPr>
        </p:nvSpPr>
        <p:spPr/>
        <p:txBody>
          <a:bodyPr/>
          <a:lstStyle/>
          <a:p>
            <a:fld id="{766E8475-7E21-44D6-BCAB-5602E25F568C}" type="slidenum">
              <a:rPr lang="en-US" smtClean="0"/>
              <a:t>38</a:t>
            </a:fld>
            <a:endParaRPr lang="en-US"/>
          </a:p>
        </p:txBody>
      </p:sp>
      <p:graphicFrame>
        <p:nvGraphicFramePr>
          <p:cNvPr id="5" name="Object 7"/>
          <p:cNvGraphicFramePr>
            <a:graphicFrameLocks noGrp="1" noChangeAspect="1"/>
          </p:cNvGraphicFramePr>
          <p:nvPr>
            <p:ph idx="1"/>
            <p:extLst>
              <p:ext uri="{D42A27DB-BD31-4B8C-83A1-F6EECF244321}">
                <p14:modId xmlns:p14="http://schemas.microsoft.com/office/powerpoint/2010/main" val="1932999088"/>
              </p:ext>
            </p:extLst>
          </p:nvPr>
        </p:nvGraphicFramePr>
        <p:xfrm>
          <a:off x="0" y="1506901"/>
          <a:ext cx="11327388" cy="5057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93177563"/>
              </p:ext>
            </p:extLst>
          </p:nvPr>
        </p:nvGraphicFramePr>
        <p:xfrm>
          <a:off x="10458318" y="3888918"/>
          <a:ext cx="1254528" cy="2310601"/>
        </p:xfrm>
        <a:graphic>
          <a:graphicData uri="http://schemas.openxmlformats.org/drawingml/2006/table">
            <a:tbl>
              <a:tblPr firstRow="1" bandRow="1">
                <a:tableStyleId>{5C22544A-7EE6-4342-B048-85BDC9FD1C3A}</a:tableStyleId>
              </a:tblPr>
              <a:tblGrid>
                <a:gridCol w="1254528">
                  <a:extLst>
                    <a:ext uri="{9D8B030D-6E8A-4147-A177-3AD203B41FA5}">
                      <a16:colId xmlns:a16="http://schemas.microsoft.com/office/drawing/2014/main" val="20000"/>
                    </a:ext>
                  </a:extLst>
                </a:gridCol>
              </a:tblGrid>
              <a:tr h="428721">
                <a:tc>
                  <a:txBody>
                    <a:bodyPr/>
                    <a:lstStyle/>
                    <a:p>
                      <a:pPr algn="ctr"/>
                      <a:r>
                        <a:rPr lang="en-US" sz="2000" dirty="0">
                          <a:solidFill>
                            <a:schemeClr val="bg1"/>
                          </a:solidFill>
                        </a:rPr>
                        <a:t>Mean</a:t>
                      </a:r>
                    </a:p>
                  </a:txBody>
                  <a:tcPr marL="68580" marR="68580" marT="34290" marB="34290"/>
                </a:tc>
                <a:extLst>
                  <a:ext uri="{0D108BD9-81ED-4DB2-BD59-A6C34878D82A}">
                    <a16:rowId xmlns:a16="http://schemas.microsoft.com/office/drawing/2014/main" val="10000"/>
                  </a:ext>
                </a:extLst>
              </a:tr>
              <a:tr h="376376">
                <a:tc>
                  <a:txBody>
                    <a:bodyPr/>
                    <a:lstStyle/>
                    <a:p>
                      <a:pPr algn="ctr"/>
                      <a:r>
                        <a:rPr lang="en-US" sz="2000" dirty="0"/>
                        <a:t>8.6</a:t>
                      </a:r>
                    </a:p>
                  </a:txBody>
                  <a:tcPr marL="68580" marR="68580" marT="34290" marB="34290" anchor="ctr"/>
                </a:tc>
                <a:extLst>
                  <a:ext uri="{0D108BD9-81ED-4DB2-BD59-A6C34878D82A}">
                    <a16:rowId xmlns:a16="http://schemas.microsoft.com/office/drawing/2014/main" val="10001"/>
                  </a:ext>
                </a:extLst>
              </a:tr>
              <a:tr h="376376">
                <a:tc>
                  <a:txBody>
                    <a:bodyPr/>
                    <a:lstStyle/>
                    <a:p>
                      <a:pPr algn="ctr"/>
                      <a:r>
                        <a:rPr lang="en-US" sz="2000" dirty="0"/>
                        <a:t>8.4</a:t>
                      </a:r>
                    </a:p>
                  </a:txBody>
                  <a:tcPr marL="68580" marR="68580" marT="34290" marB="34290" anchor="ctr"/>
                </a:tc>
                <a:extLst>
                  <a:ext uri="{0D108BD9-81ED-4DB2-BD59-A6C34878D82A}">
                    <a16:rowId xmlns:a16="http://schemas.microsoft.com/office/drawing/2014/main" val="10002"/>
                  </a:ext>
                </a:extLst>
              </a:tr>
              <a:tr h="376376">
                <a:tc>
                  <a:txBody>
                    <a:bodyPr/>
                    <a:lstStyle/>
                    <a:p>
                      <a:pPr algn="ctr"/>
                      <a:r>
                        <a:rPr lang="en-US" sz="2000" dirty="0"/>
                        <a:t>8.6</a:t>
                      </a:r>
                    </a:p>
                  </a:txBody>
                  <a:tcPr marL="68580" marR="68580" marT="34290" marB="34290" anchor="ctr"/>
                </a:tc>
                <a:extLst>
                  <a:ext uri="{0D108BD9-81ED-4DB2-BD59-A6C34878D82A}">
                    <a16:rowId xmlns:a16="http://schemas.microsoft.com/office/drawing/2014/main" val="10003"/>
                  </a:ext>
                </a:extLst>
              </a:tr>
              <a:tr h="376376">
                <a:tc>
                  <a:txBody>
                    <a:bodyPr/>
                    <a:lstStyle/>
                    <a:p>
                      <a:pPr algn="ctr"/>
                      <a:r>
                        <a:rPr lang="en-US" sz="2000" dirty="0"/>
                        <a:t>8.4</a:t>
                      </a:r>
                    </a:p>
                  </a:txBody>
                  <a:tcPr marL="68580" marR="68580" marT="34290" marB="34290" anchor="ctr"/>
                </a:tc>
                <a:extLst>
                  <a:ext uri="{0D108BD9-81ED-4DB2-BD59-A6C34878D82A}">
                    <a16:rowId xmlns:a16="http://schemas.microsoft.com/office/drawing/2014/main" val="1017942675"/>
                  </a:ext>
                </a:extLst>
              </a:tr>
              <a:tr h="376376">
                <a:tc>
                  <a:txBody>
                    <a:bodyPr/>
                    <a:lstStyle/>
                    <a:p>
                      <a:pPr algn="ctr"/>
                      <a:r>
                        <a:rPr lang="en-US" sz="2000" dirty="0"/>
                        <a:t>8.6</a:t>
                      </a:r>
                    </a:p>
                  </a:txBody>
                  <a:tcPr marL="68580" marR="68580" marT="34290" marB="34290" anchor="ctr"/>
                </a:tc>
                <a:extLst>
                  <a:ext uri="{0D108BD9-81ED-4DB2-BD59-A6C34878D82A}">
                    <a16:rowId xmlns:a16="http://schemas.microsoft.com/office/drawing/2014/main" val="2023592652"/>
                  </a:ext>
                </a:extLst>
              </a:tr>
            </a:tbl>
          </a:graphicData>
        </a:graphic>
      </p:graphicFrame>
      <p:sp>
        <p:nvSpPr>
          <p:cNvPr id="7" name="TextBox 6"/>
          <p:cNvSpPr txBox="1"/>
          <p:nvPr/>
        </p:nvSpPr>
        <p:spPr>
          <a:xfrm>
            <a:off x="7813272" y="5935214"/>
            <a:ext cx="2743200" cy="338554"/>
          </a:xfrm>
          <a:prstGeom prst="rect">
            <a:avLst/>
          </a:prstGeom>
          <a:noFill/>
        </p:spPr>
        <p:txBody>
          <a:bodyPr wrap="square" rtlCol="0">
            <a:spAutoFit/>
          </a:bodyPr>
          <a:lstStyle/>
          <a:p>
            <a:r>
              <a:rPr lang="en-US" sz="1600" i="1" dirty="0"/>
              <a:t>*Added in 2014</a:t>
            </a:r>
          </a:p>
        </p:txBody>
      </p:sp>
      <p:sp>
        <p:nvSpPr>
          <p:cNvPr id="8" name="TextBox 7"/>
          <p:cNvSpPr txBox="1"/>
          <p:nvPr/>
        </p:nvSpPr>
        <p:spPr>
          <a:xfrm>
            <a:off x="1257300" y="6459787"/>
            <a:ext cx="5181600" cy="246221"/>
          </a:xfrm>
          <a:prstGeom prst="rect">
            <a:avLst/>
          </a:prstGeom>
          <a:noFill/>
        </p:spPr>
        <p:txBody>
          <a:bodyPr wrap="square" rtlCol="0">
            <a:spAutoFit/>
          </a:bodyPr>
          <a:lstStyle/>
          <a:p>
            <a:r>
              <a:rPr lang="en-US" sz="1000" b="1" dirty="0">
                <a:solidFill>
                  <a:schemeClr val="bg1"/>
                </a:solidFill>
              </a:rPr>
              <a:t>Q10. How likely are you to recommend attending the Commodity Classic to a friend?   </a:t>
            </a:r>
          </a:p>
        </p:txBody>
      </p:sp>
    </p:spTree>
    <p:extLst>
      <p:ext uri="{BB962C8B-B14F-4D97-AF65-F5344CB8AC3E}">
        <p14:creationId xmlns:p14="http://schemas.microsoft.com/office/powerpoint/2010/main" val="1761480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Three Reasons for Attending</a:t>
            </a:r>
          </a:p>
        </p:txBody>
      </p:sp>
      <p:sp>
        <p:nvSpPr>
          <p:cNvPr id="4" name="Slide Number Placeholder 3"/>
          <p:cNvSpPr>
            <a:spLocks noGrp="1"/>
          </p:cNvSpPr>
          <p:nvPr>
            <p:ph type="sldNum" sz="quarter" idx="12"/>
          </p:nvPr>
        </p:nvSpPr>
        <p:spPr/>
        <p:txBody>
          <a:bodyPr/>
          <a:lstStyle/>
          <a:p>
            <a:fld id="{766E8475-7E21-44D6-BCAB-5602E25F568C}" type="slidenum">
              <a:rPr lang="en-US" smtClean="0"/>
              <a:t>39</a:t>
            </a:fld>
            <a:endParaRPr lang="en-US"/>
          </a:p>
        </p:txBody>
      </p:sp>
      <p:graphicFrame>
        <p:nvGraphicFramePr>
          <p:cNvPr id="5" name="Object 6"/>
          <p:cNvGraphicFramePr>
            <a:graphicFrameLocks noGrp="1" noChangeAspect="1"/>
          </p:cNvGraphicFramePr>
          <p:nvPr>
            <p:ph idx="1"/>
            <p:extLst>
              <p:ext uri="{D42A27DB-BD31-4B8C-83A1-F6EECF244321}">
                <p14:modId xmlns:p14="http://schemas.microsoft.com/office/powerpoint/2010/main" val="2653536309"/>
              </p:ext>
            </p:extLst>
          </p:nvPr>
        </p:nvGraphicFramePr>
        <p:xfrm>
          <a:off x="-914400" y="1016050"/>
          <a:ext cx="12575276" cy="543221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267700" y="2806005"/>
            <a:ext cx="3429000" cy="1384995"/>
          </a:xfrm>
          <a:prstGeom prst="rect">
            <a:avLst/>
          </a:prstGeom>
          <a:noFill/>
        </p:spPr>
        <p:txBody>
          <a:bodyPr wrap="square" rtlCol="0">
            <a:spAutoFit/>
          </a:bodyPr>
          <a:lstStyle/>
          <a:p>
            <a:r>
              <a:rPr lang="en-US" sz="1400" i="1" dirty="0"/>
              <a:t>* ‘Opportunity to meet with farmers from around the country’ added in 2018</a:t>
            </a:r>
          </a:p>
          <a:p>
            <a:r>
              <a:rPr lang="en-US" sz="1400" i="1" dirty="0"/>
              <a:t>* ‘Opportunity to meet with company representatives’ added in 2018</a:t>
            </a:r>
          </a:p>
          <a:p>
            <a:r>
              <a:rPr lang="en-US" sz="1400" i="1" dirty="0"/>
              <a:t>**Meetings changes from Programs in 2017</a:t>
            </a:r>
          </a:p>
          <a:p>
            <a:endParaRPr lang="en-US" sz="1400" dirty="0"/>
          </a:p>
        </p:txBody>
      </p:sp>
      <p:sp>
        <p:nvSpPr>
          <p:cNvPr id="7" name="TextBox 6"/>
          <p:cNvSpPr txBox="1"/>
          <p:nvPr/>
        </p:nvSpPr>
        <p:spPr>
          <a:xfrm>
            <a:off x="1600200" y="6459787"/>
            <a:ext cx="4648200" cy="246221"/>
          </a:xfrm>
          <a:prstGeom prst="rect">
            <a:avLst/>
          </a:prstGeom>
          <a:noFill/>
        </p:spPr>
        <p:txBody>
          <a:bodyPr wrap="square" rtlCol="0">
            <a:spAutoFit/>
          </a:bodyPr>
          <a:lstStyle/>
          <a:p>
            <a:r>
              <a:rPr lang="en-US" sz="1000" b="1" dirty="0">
                <a:solidFill>
                  <a:schemeClr val="bg1"/>
                </a:solidFill>
              </a:rPr>
              <a:t>Q6. Please Rank the Top 3 Reasons for Attending:</a:t>
            </a:r>
          </a:p>
        </p:txBody>
      </p:sp>
    </p:spTree>
    <p:extLst>
      <p:ext uri="{BB962C8B-B14F-4D97-AF65-F5344CB8AC3E}">
        <p14:creationId xmlns:p14="http://schemas.microsoft.com/office/powerpoint/2010/main" val="34226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63" y="466903"/>
            <a:ext cx="10058400" cy="932595"/>
          </a:xfrm>
        </p:spPr>
        <p:txBody>
          <a:bodyPr>
            <a:normAutofit fontScale="90000"/>
          </a:bodyPr>
          <a:lstStyle/>
          <a:p>
            <a:r>
              <a:rPr lang="en-US" dirty="0">
                <a:solidFill>
                  <a:schemeClr val="tx1">
                    <a:lumMod val="85000"/>
                    <a:lumOff val="15000"/>
                  </a:schemeClr>
                </a:solidFill>
              </a:rPr>
              <a:t>Year-to-Year Attendance</a:t>
            </a:r>
            <a:br>
              <a:rPr lang="en-US" dirty="0">
                <a:solidFill>
                  <a:schemeClr val="tx1">
                    <a:lumMod val="85000"/>
                    <a:lumOff val="15000"/>
                  </a:schemeClr>
                </a:solidFill>
              </a:rPr>
            </a:br>
            <a:r>
              <a:rPr lang="en-US" dirty="0">
                <a:solidFill>
                  <a:schemeClr val="tx1">
                    <a:lumMod val="85000"/>
                    <a:lumOff val="15000"/>
                  </a:schemeClr>
                </a:solidFill>
              </a:rPr>
              <a:t>2010 compared to 2018</a:t>
            </a:r>
          </a:p>
        </p:txBody>
      </p:sp>
      <p:sp>
        <p:nvSpPr>
          <p:cNvPr id="4" name="Slide Number Placeholder 3"/>
          <p:cNvSpPr>
            <a:spLocks noGrp="1"/>
          </p:cNvSpPr>
          <p:nvPr>
            <p:ph type="sldNum" sz="quarter" idx="12"/>
          </p:nvPr>
        </p:nvSpPr>
        <p:spPr/>
        <p:txBody>
          <a:bodyPr/>
          <a:lstStyle/>
          <a:p>
            <a:fld id="{766E8475-7E21-44D6-BCAB-5602E25F568C}" type="slidenum">
              <a:rPr lang="en-US" smtClean="0"/>
              <a:t>4</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652561607"/>
              </p:ext>
            </p:extLst>
          </p:nvPr>
        </p:nvGraphicFramePr>
        <p:xfrm>
          <a:off x="1096963" y="1524000"/>
          <a:ext cx="10058400" cy="43449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669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Commodity Classic</a:t>
            </a:r>
          </a:p>
        </p:txBody>
      </p:sp>
      <p:sp>
        <p:nvSpPr>
          <p:cNvPr id="4" name="Slide Number Placeholder 3"/>
          <p:cNvSpPr>
            <a:spLocks noGrp="1"/>
          </p:cNvSpPr>
          <p:nvPr>
            <p:ph type="sldNum" sz="quarter" idx="12"/>
          </p:nvPr>
        </p:nvSpPr>
        <p:spPr/>
        <p:txBody>
          <a:bodyPr/>
          <a:lstStyle/>
          <a:p>
            <a:fld id="{766E8475-7E21-44D6-BCAB-5602E25F568C}" type="slidenum">
              <a:rPr lang="en-US" smtClean="0"/>
              <a:t>40</a:t>
            </a:fld>
            <a:endParaRPr lang="en-US"/>
          </a:p>
        </p:txBody>
      </p:sp>
      <p:graphicFrame>
        <p:nvGraphicFramePr>
          <p:cNvPr id="5" name="Object 9"/>
          <p:cNvGraphicFramePr>
            <a:graphicFrameLocks noGrp="1" noChangeAspect="1"/>
          </p:cNvGraphicFramePr>
          <p:nvPr>
            <p:ph idx="1"/>
            <p:extLst>
              <p:ext uri="{D42A27DB-BD31-4B8C-83A1-F6EECF244321}">
                <p14:modId xmlns:p14="http://schemas.microsoft.com/office/powerpoint/2010/main" val="1448452787"/>
              </p:ext>
            </p:extLst>
          </p:nvPr>
        </p:nvGraphicFramePr>
        <p:xfrm>
          <a:off x="152400" y="1219200"/>
          <a:ext cx="11536026" cy="49832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29600" y="5807917"/>
            <a:ext cx="3657600" cy="523220"/>
          </a:xfrm>
          <a:prstGeom prst="rect">
            <a:avLst/>
          </a:prstGeom>
          <a:noFill/>
        </p:spPr>
        <p:txBody>
          <a:bodyPr wrap="square" rtlCol="0">
            <a:spAutoFit/>
          </a:bodyPr>
          <a:lstStyle/>
          <a:p>
            <a:r>
              <a:rPr lang="en-US" sz="1400" i="1" dirty="0"/>
              <a:t>*Starting in 2015, no longer including  those who say ‘no comment’ in </a:t>
            </a:r>
            <a:r>
              <a:rPr lang="en-US" sz="1400" i="1"/>
              <a:t>total %</a:t>
            </a:r>
            <a:endParaRPr lang="en-US" sz="1400" i="1" dirty="0"/>
          </a:p>
        </p:txBody>
      </p:sp>
      <p:sp>
        <p:nvSpPr>
          <p:cNvPr id="7" name="TextBox 6"/>
          <p:cNvSpPr txBox="1"/>
          <p:nvPr/>
        </p:nvSpPr>
        <p:spPr>
          <a:xfrm>
            <a:off x="1371600" y="6459787"/>
            <a:ext cx="5943600" cy="246221"/>
          </a:xfrm>
          <a:prstGeom prst="rect">
            <a:avLst/>
          </a:prstGeom>
          <a:noFill/>
        </p:spPr>
        <p:txBody>
          <a:bodyPr wrap="square" rtlCol="0">
            <a:spAutoFit/>
          </a:bodyPr>
          <a:lstStyle/>
          <a:p>
            <a:r>
              <a:rPr lang="en-US" sz="1000" b="1" dirty="0">
                <a:solidFill>
                  <a:schemeClr val="bg1"/>
                </a:solidFill>
              </a:rPr>
              <a:t>Q4.  Please rate your satisfaction with the following</a:t>
            </a:r>
            <a:r>
              <a:rPr lang="en-US" sz="800" b="1" dirty="0"/>
              <a:t>:</a:t>
            </a:r>
          </a:p>
        </p:txBody>
      </p:sp>
    </p:spTree>
    <p:extLst>
      <p:ext uri="{BB962C8B-B14F-4D97-AF65-F5344CB8AC3E}">
        <p14:creationId xmlns:p14="http://schemas.microsoft.com/office/powerpoint/2010/main" val="481829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Acres &amp; Dollars Impact</a:t>
            </a:r>
          </a:p>
        </p:txBody>
      </p:sp>
      <p:sp>
        <p:nvSpPr>
          <p:cNvPr id="3" name="Text Placeholder 2"/>
          <p:cNvSpPr>
            <a:spLocks noGrp="1"/>
          </p:cNvSpPr>
          <p:nvPr>
            <p:ph type="body" idx="1"/>
          </p:nvPr>
        </p:nvSpPr>
        <p:spPr/>
        <p:txBody>
          <a:bodyPr/>
          <a:lstStyle/>
          <a:p>
            <a:r>
              <a:rPr lang="en-US" dirty="0">
                <a:solidFill>
                  <a:schemeClr val="tx1"/>
                </a:solidFill>
              </a:rPr>
              <a:t>2018 COMMODITY CLASSIC</a:t>
            </a:r>
          </a:p>
        </p:txBody>
      </p:sp>
      <p:sp>
        <p:nvSpPr>
          <p:cNvPr id="4" name="Slide Number Placeholder 3"/>
          <p:cNvSpPr>
            <a:spLocks noGrp="1"/>
          </p:cNvSpPr>
          <p:nvPr>
            <p:ph type="sldNum" sz="quarter" idx="12"/>
          </p:nvPr>
        </p:nvSpPr>
        <p:spPr/>
        <p:txBody>
          <a:bodyPr/>
          <a:lstStyle/>
          <a:p>
            <a:fld id="{766E8475-7E21-44D6-BCAB-5602E25F568C}" type="slidenum">
              <a:rPr lang="en-US" smtClean="0"/>
              <a:t>41</a:t>
            </a:fld>
            <a:endParaRPr lang="en-US"/>
          </a:p>
        </p:txBody>
      </p:sp>
    </p:spTree>
    <p:extLst>
      <p:ext uri="{BB962C8B-B14F-4D97-AF65-F5344CB8AC3E}">
        <p14:creationId xmlns:p14="http://schemas.microsoft.com/office/powerpoint/2010/main" val="149257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2346960" y="1790700"/>
            <a:ext cx="7543801" cy="4078394"/>
          </a:xfrm>
        </p:spPr>
        <p:txBody>
          <a:bodyPr>
            <a:normAutofit/>
          </a:bodyPr>
          <a:lstStyle/>
          <a:p>
            <a:pPr>
              <a:buFont typeface="Arial" panose="020B0604020202020204" pitchFamily="34" charset="0"/>
              <a:buChar char="•"/>
            </a:pPr>
            <a:r>
              <a:rPr lang="en-US" sz="3200" dirty="0"/>
              <a:t>Commodity Classic Registration</a:t>
            </a:r>
          </a:p>
          <a:p>
            <a:pPr>
              <a:buFont typeface="Arial" panose="020B0604020202020204" pitchFamily="34" charset="0"/>
              <a:buChar char="•"/>
            </a:pPr>
            <a:r>
              <a:rPr lang="en-US" sz="3200" dirty="0"/>
              <a:t>Commodity Classic Surveys</a:t>
            </a:r>
          </a:p>
          <a:p>
            <a:pPr>
              <a:buFont typeface="Arial" panose="020B0604020202020204" pitchFamily="34" charset="0"/>
              <a:buChar char="•"/>
            </a:pPr>
            <a:r>
              <a:rPr lang="en-US" sz="3200" dirty="0"/>
              <a:t>USDA NASS January 2018</a:t>
            </a:r>
          </a:p>
          <a:p>
            <a:pPr>
              <a:buFont typeface="Arial" panose="020B0604020202020204" pitchFamily="34" charset="0"/>
              <a:buChar char="•"/>
            </a:pPr>
            <a:r>
              <a:rPr lang="en-US" sz="3200" dirty="0"/>
              <a:t>USDA WASDE March 2018</a:t>
            </a:r>
          </a:p>
          <a:p>
            <a:pPr>
              <a:buFont typeface="Arial" panose="020B0604020202020204" pitchFamily="34" charset="0"/>
              <a:buChar char="•"/>
            </a:pPr>
            <a:r>
              <a:rPr lang="en-US" sz="3200" dirty="0"/>
              <a:t>USDA ERS December 2017</a:t>
            </a:r>
          </a:p>
        </p:txBody>
      </p:sp>
      <p:sp>
        <p:nvSpPr>
          <p:cNvPr id="4" name="Slide Number Placeholder 3"/>
          <p:cNvSpPr>
            <a:spLocks noGrp="1"/>
          </p:cNvSpPr>
          <p:nvPr>
            <p:ph type="sldNum" sz="quarter" idx="12"/>
          </p:nvPr>
        </p:nvSpPr>
        <p:spPr/>
        <p:txBody>
          <a:bodyPr/>
          <a:lstStyle/>
          <a:p>
            <a:fld id="{766E8475-7E21-44D6-BCAB-5602E25F568C}" type="slidenum">
              <a:rPr lang="en-US" smtClean="0"/>
              <a:t>42</a:t>
            </a:fld>
            <a:endParaRPr lang="en-US"/>
          </a:p>
        </p:txBody>
      </p:sp>
    </p:spTree>
    <p:extLst>
      <p:ext uri="{BB962C8B-B14F-4D97-AF65-F5344CB8AC3E}">
        <p14:creationId xmlns:p14="http://schemas.microsoft.com/office/powerpoint/2010/main" val="1012469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Impact</a:t>
            </a:r>
          </a:p>
        </p:txBody>
      </p:sp>
      <p:sp>
        <p:nvSpPr>
          <p:cNvPr id="3" name="Content Placeholder 2"/>
          <p:cNvSpPr>
            <a:spLocks noGrp="1"/>
          </p:cNvSpPr>
          <p:nvPr>
            <p:ph idx="1"/>
          </p:nvPr>
        </p:nvSpPr>
        <p:spPr>
          <a:xfrm>
            <a:off x="2346961" y="1368135"/>
            <a:ext cx="7832669" cy="5334000"/>
          </a:xfrm>
        </p:spPr>
        <p:txBody>
          <a:bodyPr>
            <a:noAutofit/>
          </a:bodyPr>
          <a:lstStyle/>
          <a:p>
            <a:pPr marL="0" indent="0">
              <a:buNone/>
            </a:pPr>
            <a:r>
              <a:rPr lang="en-US" sz="2400" b="1" dirty="0"/>
              <a:t>7,085,579</a:t>
            </a:r>
            <a:r>
              <a:rPr lang="en-US" sz="2400" dirty="0"/>
              <a:t> total acres in attendance</a:t>
            </a:r>
          </a:p>
          <a:p>
            <a:pPr lvl="1">
              <a:lnSpc>
                <a:spcPct val="100000"/>
              </a:lnSpc>
              <a:spcBef>
                <a:spcPts val="600"/>
              </a:spcBef>
              <a:spcAft>
                <a:spcPts val="200"/>
              </a:spcAft>
            </a:pPr>
            <a:r>
              <a:rPr lang="en-US" sz="2400" dirty="0"/>
              <a:t>Corn: 		2,252,663</a:t>
            </a:r>
          </a:p>
          <a:p>
            <a:pPr lvl="1">
              <a:lnSpc>
                <a:spcPct val="100000"/>
              </a:lnSpc>
              <a:spcBef>
                <a:spcPts val="600"/>
              </a:spcBef>
              <a:spcAft>
                <a:spcPts val="200"/>
              </a:spcAft>
            </a:pPr>
            <a:r>
              <a:rPr lang="en-US" sz="2400" dirty="0"/>
              <a:t>Soybeans:		2,165,948</a:t>
            </a:r>
          </a:p>
          <a:p>
            <a:pPr lvl="1">
              <a:lnSpc>
                <a:spcPct val="100000"/>
              </a:lnSpc>
              <a:spcBef>
                <a:spcPts val="600"/>
              </a:spcBef>
              <a:spcAft>
                <a:spcPts val="200"/>
              </a:spcAft>
            </a:pPr>
            <a:r>
              <a:rPr lang="en-US" sz="2400" dirty="0"/>
              <a:t>Wheat: 		1,753,570</a:t>
            </a:r>
          </a:p>
          <a:p>
            <a:pPr lvl="1">
              <a:lnSpc>
                <a:spcPct val="100000"/>
              </a:lnSpc>
              <a:spcBef>
                <a:spcPts val="600"/>
              </a:spcBef>
              <a:spcAft>
                <a:spcPts val="200"/>
              </a:spcAft>
            </a:pPr>
            <a:r>
              <a:rPr lang="en-US" sz="2400" dirty="0"/>
              <a:t>Sorghum:		913,398</a:t>
            </a:r>
            <a:endParaRPr lang="en-US" sz="400" dirty="0"/>
          </a:p>
          <a:p>
            <a:pPr marL="0" indent="0">
              <a:spcBef>
                <a:spcPts val="600"/>
              </a:spcBef>
              <a:buNone/>
            </a:pPr>
            <a:r>
              <a:rPr lang="en-US" sz="400" dirty="0"/>
              <a:t>								</a:t>
            </a:r>
            <a:r>
              <a:rPr lang="en-US" sz="2400" dirty="0"/>
              <a:t>						</a:t>
            </a:r>
            <a:r>
              <a:rPr lang="en-US" sz="2400" u="sng" dirty="0"/>
              <a:t>Per Farm</a:t>
            </a:r>
          </a:p>
          <a:p>
            <a:pPr marL="0" indent="0">
              <a:spcBef>
                <a:spcPts val="600"/>
              </a:spcBef>
              <a:spcAft>
                <a:spcPts val="0"/>
              </a:spcAft>
              <a:buNone/>
            </a:pPr>
            <a:r>
              <a:rPr lang="en-US" sz="2400" dirty="0"/>
              <a:t>	Avg. Gross Farm Income: 		</a:t>
            </a:r>
            <a:r>
              <a:rPr lang="en-US" sz="2400" b="1" dirty="0"/>
              <a:t>$1,508,415 </a:t>
            </a:r>
          </a:p>
          <a:p>
            <a:pPr marL="0" indent="0">
              <a:spcBef>
                <a:spcPts val="600"/>
              </a:spcBef>
              <a:spcAft>
                <a:spcPts val="0"/>
              </a:spcAft>
              <a:buNone/>
            </a:pPr>
            <a:r>
              <a:rPr lang="en-US" sz="2400" dirty="0"/>
              <a:t>	Avg. Equipment Purchases:		</a:t>
            </a:r>
            <a:r>
              <a:rPr lang="en-US" sz="2400" b="1" dirty="0"/>
              <a:t>$347,622</a:t>
            </a:r>
          </a:p>
          <a:p>
            <a:pPr marL="0" indent="0">
              <a:spcBef>
                <a:spcPts val="600"/>
              </a:spcBef>
              <a:spcAft>
                <a:spcPts val="0"/>
              </a:spcAft>
              <a:buNone/>
            </a:pPr>
            <a:r>
              <a:rPr lang="en-US" sz="2400" dirty="0"/>
              <a:t>	Avg. Seed &amp; Chem. Purchases: 	</a:t>
            </a:r>
            <a:r>
              <a:rPr lang="en-US" sz="2400" b="1" dirty="0"/>
              <a:t>$297,092 </a:t>
            </a:r>
          </a:p>
          <a:p>
            <a:pPr marL="0" indent="0">
              <a:spcBef>
                <a:spcPts val="600"/>
              </a:spcBef>
              <a:spcAft>
                <a:spcPts val="0"/>
              </a:spcAft>
              <a:buNone/>
            </a:pPr>
            <a:r>
              <a:rPr lang="en-US" sz="2400" dirty="0"/>
              <a:t>	Avg. Fertilizer Purchases:		</a:t>
            </a:r>
            <a:r>
              <a:rPr lang="en-US" sz="2400" b="1" dirty="0"/>
              <a:t>$214,774</a:t>
            </a:r>
          </a:p>
          <a:p>
            <a:pPr marL="0" indent="0">
              <a:spcBef>
                <a:spcPts val="600"/>
              </a:spcBef>
              <a:spcAft>
                <a:spcPts val="0"/>
              </a:spcAft>
              <a:buNone/>
            </a:pPr>
            <a:endParaRPr lang="en-US" sz="2400" b="1" dirty="0"/>
          </a:p>
          <a:p>
            <a:pPr marL="0" indent="0">
              <a:spcBef>
                <a:spcPts val="600"/>
              </a:spcBef>
              <a:spcAft>
                <a:spcPts val="0"/>
              </a:spcAft>
              <a:buNone/>
            </a:pPr>
            <a:endParaRPr lang="en-US" sz="2400" b="1" dirty="0"/>
          </a:p>
          <a:p>
            <a:pPr marL="0" indent="0" algn="r">
              <a:spcBef>
                <a:spcPts val="0"/>
              </a:spcBef>
              <a:spcAft>
                <a:spcPts val="0"/>
              </a:spcAft>
              <a:buNone/>
            </a:pPr>
            <a:r>
              <a:rPr lang="en-US" sz="500" dirty="0"/>
              <a:t>	</a:t>
            </a:r>
            <a:endParaRPr lang="en-US" sz="3600" dirty="0"/>
          </a:p>
        </p:txBody>
      </p:sp>
      <p:sp>
        <p:nvSpPr>
          <p:cNvPr id="4" name="Slide Number Placeholder 3"/>
          <p:cNvSpPr>
            <a:spLocks noGrp="1"/>
          </p:cNvSpPr>
          <p:nvPr>
            <p:ph type="sldNum" sz="quarter" idx="12"/>
          </p:nvPr>
        </p:nvSpPr>
        <p:spPr/>
        <p:txBody>
          <a:bodyPr/>
          <a:lstStyle/>
          <a:p>
            <a:fld id="{766E8475-7E21-44D6-BCAB-5602E25F568C}" type="slidenum">
              <a:rPr lang="en-US" smtClean="0"/>
              <a:t>43</a:t>
            </a:fld>
            <a:endParaRPr lang="en-US"/>
          </a:p>
        </p:txBody>
      </p:sp>
    </p:spTree>
    <p:extLst>
      <p:ext uri="{BB962C8B-B14F-4D97-AF65-F5344CB8AC3E}">
        <p14:creationId xmlns:p14="http://schemas.microsoft.com/office/powerpoint/2010/main" val="2066455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Impact</a:t>
            </a:r>
          </a:p>
        </p:txBody>
      </p:sp>
      <p:sp>
        <p:nvSpPr>
          <p:cNvPr id="3" name="Content Placeholder 2"/>
          <p:cNvSpPr>
            <a:spLocks noGrp="1"/>
          </p:cNvSpPr>
          <p:nvPr>
            <p:ph idx="1"/>
          </p:nvPr>
        </p:nvSpPr>
        <p:spPr>
          <a:xfrm>
            <a:off x="2346961" y="1368135"/>
            <a:ext cx="7832669" cy="5334000"/>
          </a:xfrm>
        </p:spPr>
        <p:txBody>
          <a:bodyPr>
            <a:noAutofit/>
          </a:bodyPr>
          <a:lstStyle/>
          <a:p>
            <a:pPr marL="0" indent="0">
              <a:buNone/>
            </a:pPr>
            <a:r>
              <a:rPr lang="en-US" sz="2400" b="1" dirty="0"/>
              <a:t>7,085,579</a:t>
            </a:r>
            <a:r>
              <a:rPr lang="en-US" sz="2400" dirty="0"/>
              <a:t> total acres in attendance</a:t>
            </a:r>
          </a:p>
          <a:p>
            <a:pPr lvl="1">
              <a:lnSpc>
                <a:spcPct val="100000"/>
              </a:lnSpc>
              <a:spcBef>
                <a:spcPts val="600"/>
              </a:spcBef>
              <a:spcAft>
                <a:spcPts val="200"/>
              </a:spcAft>
            </a:pPr>
            <a:r>
              <a:rPr lang="en-US" sz="2400" dirty="0"/>
              <a:t>Corn: 		2,252,663</a:t>
            </a:r>
          </a:p>
          <a:p>
            <a:pPr lvl="1">
              <a:lnSpc>
                <a:spcPct val="100000"/>
              </a:lnSpc>
              <a:spcBef>
                <a:spcPts val="600"/>
              </a:spcBef>
              <a:spcAft>
                <a:spcPts val="200"/>
              </a:spcAft>
            </a:pPr>
            <a:r>
              <a:rPr lang="en-US" sz="2400" dirty="0"/>
              <a:t>Soybeans:		2,165,948</a:t>
            </a:r>
          </a:p>
          <a:p>
            <a:pPr lvl="1">
              <a:lnSpc>
                <a:spcPct val="100000"/>
              </a:lnSpc>
              <a:spcBef>
                <a:spcPts val="600"/>
              </a:spcBef>
              <a:spcAft>
                <a:spcPts val="200"/>
              </a:spcAft>
            </a:pPr>
            <a:r>
              <a:rPr lang="en-US" sz="2400" dirty="0"/>
              <a:t>Wheat: 		1,753,570</a:t>
            </a:r>
          </a:p>
          <a:p>
            <a:pPr lvl="1">
              <a:lnSpc>
                <a:spcPct val="100000"/>
              </a:lnSpc>
              <a:spcBef>
                <a:spcPts val="600"/>
              </a:spcBef>
              <a:spcAft>
                <a:spcPts val="200"/>
              </a:spcAft>
            </a:pPr>
            <a:r>
              <a:rPr lang="en-US" sz="2400" dirty="0"/>
              <a:t>Sorghum:		913,398</a:t>
            </a:r>
            <a:endParaRPr lang="en-US" sz="400" dirty="0"/>
          </a:p>
          <a:p>
            <a:pPr marL="0" indent="0">
              <a:spcBef>
                <a:spcPts val="600"/>
              </a:spcBef>
              <a:buNone/>
            </a:pPr>
            <a:r>
              <a:rPr lang="en-US" sz="400" dirty="0"/>
              <a:t>			</a:t>
            </a:r>
            <a:r>
              <a:rPr lang="en-US" sz="2400" dirty="0"/>
              <a:t>					</a:t>
            </a:r>
          </a:p>
          <a:p>
            <a:pPr marL="0" indent="0">
              <a:spcBef>
                <a:spcPts val="600"/>
              </a:spcBef>
              <a:buNone/>
            </a:pPr>
            <a:r>
              <a:rPr lang="en-US" sz="2400" dirty="0"/>
              <a:t>	Total Gross Farm Income: 		</a:t>
            </a:r>
            <a:r>
              <a:rPr lang="en-US" sz="2400" b="1" dirty="0"/>
              <a:t>$2,906,716,033 </a:t>
            </a:r>
          </a:p>
          <a:p>
            <a:pPr marL="0" indent="0">
              <a:spcBef>
                <a:spcPts val="600"/>
              </a:spcBef>
              <a:spcAft>
                <a:spcPts val="0"/>
              </a:spcAft>
              <a:buNone/>
            </a:pPr>
            <a:r>
              <a:rPr lang="en-US" sz="2400" dirty="0"/>
              <a:t>	Equipment Purchases:		</a:t>
            </a:r>
            <a:r>
              <a:rPr lang="en-US" sz="2400" b="1" dirty="0"/>
              <a:t>$669,866,746 </a:t>
            </a:r>
          </a:p>
          <a:p>
            <a:pPr marL="0" indent="0">
              <a:spcBef>
                <a:spcPts val="600"/>
              </a:spcBef>
              <a:spcAft>
                <a:spcPts val="0"/>
              </a:spcAft>
              <a:buNone/>
            </a:pPr>
            <a:r>
              <a:rPr lang="en-US" sz="2400" dirty="0"/>
              <a:t>	Seed &amp; Chem. Purchases: 		</a:t>
            </a:r>
            <a:r>
              <a:rPr lang="en-US" sz="2400" b="1" dirty="0"/>
              <a:t>$572,496,496 </a:t>
            </a:r>
          </a:p>
          <a:p>
            <a:pPr marL="0" indent="0">
              <a:spcBef>
                <a:spcPts val="600"/>
              </a:spcBef>
              <a:spcAft>
                <a:spcPts val="0"/>
              </a:spcAft>
              <a:buNone/>
            </a:pPr>
            <a:r>
              <a:rPr lang="en-US" sz="2400" dirty="0"/>
              <a:t>	Fertilizer Purchases:			</a:t>
            </a:r>
            <a:r>
              <a:rPr lang="en-US" sz="2400" b="1" dirty="0"/>
              <a:t>$413,869,151</a:t>
            </a:r>
          </a:p>
          <a:p>
            <a:pPr marL="0" indent="0">
              <a:spcBef>
                <a:spcPts val="600"/>
              </a:spcBef>
              <a:spcAft>
                <a:spcPts val="0"/>
              </a:spcAft>
              <a:buNone/>
            </a:pPr>
            <a:r>
              <a:rPr lang="en-US" sz="2400" b="1" dirty="0"/>
              <a:t> </a:t>
            </a:r>
          </a:p>
          <a:p>
            <a:pPr marL="0" indent="0">
              <a:spcBef>
                <a:spcPts val="600"/>
              </a:spcBef>
              <a:spcAft>
                <a:spcPts val="0"/>
              </a:spcAft>
              <a:buNone/>
            </a:pPr>
            <a:endParaRPr lang="en-US" sz="2400" b="1" dirty="0"/>
          </a:p>
          <a:p>
            <a:pPr marL="0" indent="0" algn="r">
              <a:spcBef>
                <a:spcPts val="0"/>
              </a:spcBef>
              <a:spcAft>
                <a:spcPts val="0"/>
              </a:spcAft>
              <a:buNone/>
            </a:pPr>
            <a:r>
              <a:rPr lang="en-US" sz="500" dirty="0"/>
              <a:t>	</a:t>
            </a:r>
            <a:endParaRPr lang="en-US" sz="3600" dirty="0"/>
          </a:p>
        </p:txBody>
      </p:sp>
      <p:sp>
        <p:nvSpPr>
          <p:cNvPr id="4" name="Slide Number Placeholder 3"/>
          <p:cNvSpPr>
            <a:spLocks noGrp="1"/>
          </p:cNvSpPr>
          <p:nvPr>
            <p:ph type="sldNum" sz="quarter" idx="12"/>
          </p:nvPr>
        </p:nvSpPr>
        <p:spPr/>
        <p:txBody>
          <a:bodyPr/>
          <a:lstStyle/>
          <a:p>
            <a:fld id="{766E8475-7E21-44D6-BCAB-5602E25F568C}" type="slidenum">
              <a:rPr lang="en-US" smtClean="0"/>
              <a:t>44</a:t>
            </a:fld>
            <a:endParaRPr lang="en-US"/>
          </a:p>
        </p:txBody>
      </p:sp>
    </p:spTree>
    <p:extLst>
      <p:ext uri="{BB962C8B-B14F-4D97-AF65-F5344CB8AC3E}">
        <p14:creationId xmlns:p14="http://schemas.microsoft.com/office/powerpoint/2010/main" val="1813645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Beyond the Event</a:t>
            </a:r>
          </a:p>
        </p:txBody>
      </p:sp>
      <p:sp>
        <p:nvSpPr>
          <p:cNvPr id="3" name="Slide Number Placeholder 2"/>
          <p:cNvSpPr>
            <a:spLocks noGrp="1"/>
          </p:cNvSpPr>
          <p:nvPr>
            <p:ph type="sldNum" sz="quarter" idx="12"/>
          </p:nvPr>
        </p:nvSpPr>
        <p:spPr/>
        <p:txBody>
          <a:bodyPr/>
          <a:lstStyle/>
          <a:p>
            <a:fld id="{766E8475-7E21-44D6-BCAB-5602E25F568C}" type="slidenum">
              <a:rPr lang="en-US" smtClean="0"/>
              <a:t>45</a:t>
            </a:fld>
            <a:endParaRPr lang="en-US"/>
          </a:p>
        </p:txBody>
      </p:sp>
      <p:pic>
        <p:nvPicPr>
          <p:cNvPr id="5" name="Picture 4">
            <a:extLst>
              <a:ext uri="{FF2B5EF4-FFF2-40B4-BE49-F238E27FC236}">
                <a16:creationId xmlns:a16="http://schemas.microsoft.com/office/drawing/2014/main" id="{B0215C33-2196-4A5D-8B17-AB5695F7820E}"/>
              </a:ext>
            </a:extLst>
          </p:cNvPr>
          <p:cNvPicPr>
            <a:picLocks noChangeAspect="1"/>
          </p:cNvPicPr>
          <p:nvPr/>
        </p:nvPicPr>
        <p:blipFill>
          <a:blip r:embed="rId2"/>
          <a:stretch>
            <a:fillRect/>
          </a:stretch>
        </p:blipFill>
        <p:spPr>
          <a:xfrm>
            <a:off x="2374443" y="1352623"/>
            <a:ext cx="7504074" cy="4724254"/>
          </a:xfrm>
          <a:prstGeom prst="rect">
            <a:avLst/>
          </a:prstGeom>
          <a:ln>
            <a:solidFill>
              <a:schemeClr val="tx1"/>
            </a:solidFill>
          </a:ln>
        </p:spPr>
      </p:pic>
      <p:sp>
        <p:nvSpPr>
          <p:cNvPr id="7" name="Oval 6"/>
          <p:cNvSpPr/>
          <p:nvPr/>
        </p:nvSpPr>
        <p:spPr>
          <a:xfrm>
            <a:off x="8048301" y="3009900"/>
            <a:ext cx="647700" cy="9525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39200" y="3009900"/>
            <a:ext cx="698240" cy="9525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436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Impact   </a:t>
            </a:r>
            <a:r>
              <a:rPr lang="en-US" sz="2800" i="1" dirty="0"/>
              <a:t>(Factor 5)</a:t>
            </a:r>
            <a:endParaRPr lang="en-US" sz="2800" dirty="0"/>
          </a:p>
        </p:txBody>
      </p:sp>
      <p:sp>
        <p:nvSpPr>
          <p:cNvPr id="3" name="Content Placeholder 2"/>
          <p:cNvSpPr>
            <a:spLocks noGrp="1"/>
          </p:cNvSpPr>
          <p:nvPr>
            <p:ph idx="1"/>
          </p:nvPr>
        </p:nvSpPr>
        <p:spPr>
          <a:xfrm>
            <a:off x="2346961" y="1368135"/>
            <a:ext cx="7832669" cy="5334000"/>
          </a:xfrm>
        </p:spPr>
        <p:txBody>
          <a:bodyPr>
            <a:noAutofit/>
          </a:bodyPr>
          <a:lstStyle/>
          <a:p>
            <a:pPr marL="0" indent="0">
              <a:spcBef>
                <a:spcPts val="600"/>
              </a:spcBef>
              <a:spcAft>
                <a:spcPts val="0"/>
              </a:spcAft>
              <a:buNone/>
            </a:pPr>
            <a:r>
              <a:rPr lang="en-US" sz="2400" b="1" dirty="0"/>
              <a:t>35,427,895</a:t>
            </a:r>
            <a:r>
              <a:rPr lang="en-US" sz="2400" dirty="0"/>
              <a:t> total acres impacted (15%)</a:t>
            </a:r>
          </a:p>
          <a:p>
            <a:pPr lvl="1">
              <a:spcBef>
                <a:spcPts val="600"/>
              </a:spcBef>
              <a:spcAft>
                <a:spcPts val="0"/>
              </a:spcAft>
            </a:pPr>
            <a:r>
              <a:rPr lang="en-US" sz="2400" dirty="0"/>
              <a:t>Corn: 		11,263,315</a:t>
            </a:r>
          </a:p>
          <a:p>
            <a:pPr lvl="1">
              <a:spcBef>
                <a:spcPts val="600"/>
              </a:spcBef>
              <a:spcAft>
                <a:spcPts val="0"/>
              </a:spcAft>
            </a:pPr>
            <a:r>
              <a:rPr lang="en-US" sz="2400" dirty="0"/>
              <a:t>Soybeans:		10,829,740</a:t>
            </a:r>
          </a:p>
          <a:p>
            <a:pPr lvl="1">
              <a:spcBef>
                <a:spcPts val="600"/>
              </a:spcBef>
              <a:spcAft>
                <a:spcPts val="0"/>
              </a:spcAft>
            </a:pPr>
            <a:r>
              <a:rPr lang="en-US" sz="2400" dirty="0"/>
              <a:t>Wheat: 		8,767,850</a:t>
            </a:r>
          </a:p>
          <a:p>
            <a:pPr lvl="1">
              <a:spcBef>
                <a:spcPts val="600"/>
              </a:spcBef>
              <a:spcAft>
                <a:spcPts val="0"/>
              </a:spcAft>
            </a:pPr>
            <a:r>
              <a:rPr lang="en-US" sz="2400" dirty="0"/>
              <a:t>Sorghum:		4,566,990</a:t>
            </a:r>
          </a:p>
          <a:p>
            <a:pPr marL="0" indent="0">
              <a:spcBef>
                <a:spcPts val="600"/>
              </a:spcBef>
              <a:spcAft>
                <a:spcPts val="0"/>
              </a:spcAft>
              <a:buNone/>
            </a:pPr>
            <a:r>
              <a:rPr lang="en-US" sz="2400" dirty="0"/>
              <a:t>					</a:t>
            </a:r>
            <a:endParaRPr lang="en-US" sz="2400" u="sng" dirty="0"/>
          </a:p>
          <a:p>
            <a:pPr marL="0" indent="0">
              <a:spcBef>
                <a:spcPts val="600"/>
              </a:spcBef>
              <a:spcAft>
                <a:spcPts val="0"/>
              </a:spcAft>
              <a:buNone/>
            </a:pPr>
            <a:r>
              <a:rPr lang="en-US" sz="2400" dirty="0"/>
              <a:t>	Total Gross Farm Income: 	</a:t>
            </a:r>
            <a:r>
              <a:rPr lang="en-US" sz="2400" b="1" dirty="0"/>
              <a:t>$14,533,580,163 </a:t>
            </a:r>
            <a:endParaRPr lang="en-US" sz="2400" dirty="0"/>
          </a:p>
          <a:p>
            <a:pPr marL="0" indent="0">
              <a:spcBef>
                <a:spcPts val="600"/>
              </a:spcBef>
              <a:spcAft>
                <a:spcPts val="0"/>
              </a:spcAft>
              <a:buNone/>
            </a:pPr>
            <a:r>
              <a:rPr lang="en-US" sz="2400" dirty="0"/>
              <a:t>	Equipment Purchases:	</a:t>
            </a:r>
            <a:r>
              <a:rPr lang="en-US" sz="2400" b="1" dirty="0"/>
              <a:t>$3,349,333,731 </a:t>
            </a:r>
          </a:p>
          <a:p>
            <a:pPr marL="0" indent="0">
              <a:spcBef>
                <a:spcPts val="600"/>
              </a:spcBef>
              <a:spcAft>
                <a:spcPts val="0"/>
              </a:spcAft>
              <a:buNone/>
            </a:pPr>
            <a:r>
              <a:rPr lang="en-US" sz="2400" dirty="0"/>
              <a:t>	Seed &amp; Chem. Purchases: 	</a:t>
            </a:r>
            <a:r>
              <a:rPr lang="en-US" sz="2400" b="1" dirty="0"/>
              <a:t>$2,862,482,480 </a:t>
            </a:r>
          </a:p>
          <a:p>
            <a:pPr marL="0" indent="0">
              <a:spcBef>
                <a:spcPts val="600"/>
              </a:spcBef>
              <a:spcAft>
                <a:spcPts val="0"/>
              </a:spcAft>
              <a:buNone/>
            </a:pPr>
            <a:r>
              <a:rPr lang="en-US" sz="2400" dirty="0"/>
              <a:t>	Fertilizer Purchases:		</a:t>
            </a:r>
            <a:r>
              <a:rPr lang="en-US" sz="2400" b="1" dirty="0"/>
              <a:t>$2,069,345,756 </a:t>
            </a:r>
          </a:p>
        </p:txBody>
      </p:sp>
      <p:sp>
        <p:nvSpPr>
          <p:cNvPr id="4" name="Slide Number Placeholder 3"/>
          <p:cNvSpPr>
            <a:spLocks noGrp="1"/>
          </p:cNvSpPr>
          <p:nvPr>
            <p:ph type="sldNum" sz="quarter" idx="12"/>
          </p:nvPr>
        </p:nvSpPr>
        <p:spPr/>
        <p:txBody>
          <a:bodyPr/>
          <a:lstStyle/>
          <a:p>
            <a:fld id="{766E8475-7E21-44D6-BCAB-5602E25F568C}" type="slidenum">
              <a:rPr lang="en-US" smtClean="0"/>
              <a:t>46</a:t>
            </a:fld>
            <a:endParaRPr lang="en-US"/>
          </a:p>
        </p:txBody>
      </p:sp>
    </p:spTree>
    <p:extLst>
      <p:ext uri="{BB962C8B-B14F-4D97-AF65-F5344CB8AC3E}">
        <p14:creationId xmlns:p14="http://schemas.microsoft.com/office/powerpoint/2010/main" val="1420998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Impact   </a:t>
            </a:r>
            <a:r>
              <a:rPr lang="en-US" sz="2800" i="1" dirty="0"/>
              <a:t>(Factor 13)</a:t>
            </a:r>
            <a:endParaRPr lang="en-US" i="1" dirty="0"/>
          </a:p>
        </p:txBody>
      </p:sp>
      <p:sp>
        <p:nvSpPr>
          <p:cNvPr id="3" name="Content Placeholder 2"/>
          <p:cNvSpPr>
            <a:spLocks noGrp="1"/>
          </p:cNvSpPr>
          <p:nvPr>
            <p:ph idx="1"/>
          </p:nvPr>
        </p:nvSpPr>
        <p:spPr>
          <a:xfrm>
            <a:off x="2346961" y="1368136"/>
            <a:ext cx="7832669" cy="4575465"/>
          </a:xfrm>
        </p:spPr>
        <p:txBody>
          <a:bodyPr>
            <a:noAutofit/>
          </a:bodyPr>
          <a:lstStyle/>
          <a:p>
            <a:pPr marL="0" indent="0">
              <a:spcBef>
                <a:spcPts val="600"/>
              </a:spcBef>
              <a:spcAft>
                <a:spcPts val="0"/>
              </a:spcAft>
              <a:buNone/>
            </a:pPr>
            <a:r>
              <a:rPr lang="en-US" sz="2400" b="1" dirty="0"/>
              <a:t>85,549,760 </a:t>
            </a:r>
            <a:r>
              <a:rPr lang="en-US" sz="2400" dirty="0"/>
              <a:t>total acres impacted (37%)</a:t>
            </a:r>
          </a:p>
          <a:p>
            <a:pPr lvl="1">
              <a:spcBef>
                <a:spcPts val="600"/>
              </a:spcBef>
              <a:spcAft>
                <a:spcPts val="0"/>
              </a:spcAft>
            </a:pPr>
            <a:r>
              <a:rPr lang="en-US" sz="2400" dirty="0"/>
              <a:t>Corn: 		28,879,140</a:t>
            </a:r>
          </a:p>
          <a:p>
            <a:pPr lvl="1">
              <a:spcBef>
                <a:spcPts val="600"/>
              </a:spcBef>
              <a:spcAft>
                <a:spcPts val="0"/>
              </a:spcAft>
            </a:pPr>
            <a:r>
              <a:rPr lang="en-US" sz="2400" dirty="0"/>
              <a:t>Soybeans:		27,767,453</a:t>
            </a:r>
          </a:p>
          <a:p>
            <a:pPr lvl="1">
              <a:spcBef>
                <a:spcPts val="600"/>
              </a:spcBef>
              <a:spcAft>
                <a:spcPts val="0"/>
              </a:spcAft>
            </a:pPr>
            <a:r>
              <a:rPr lang="en-US" sz="2400" dirty="0"/>
              <a:t>Wheat: 		22,480,767</a:t>
            </a:r>
          </a:p>
          <a:p>
            <a:pPr lvl="1">
              <a:spcBef>
                <a:spcPts val="600"/>
              </a:spcBef>
              <a:spcAft>
                <a:spcPts val="0"/>
              </a:spcAft>
            </a:pPr>
            <a:r>
              <a:rPr lang="en-US" sz="2400" dirty="0"/>
              <a:t>Sorghum:		6,422,400</a:t>
            </a:r>
          </a:p>
          <a:p>
            <a:pPr marL="201168" lvl="1" indent="0">
              <a:spcBef>
                <a:spcPts val="600"/>
              </a:spcBef>
              <a:spcAft>
                <a:spcPts val="0"/>
              </a:spcAft>
              <a:buNone/>
            </a:pPr>
            <a:r>
              <a:rPr lang="en-US" sz="2400" dirty="0"/>
              <a:t>	</a:t>
            </a:r>
            <a:endParaRPr lang="en-US" sz="2400" u="sng" dirty="0"/>
          </a:p>
          <a:p>
            <a:pPr marL="0" indent="0">
              <a:spcBef>
                <a:spcPts val="600"/>
              </a:spcBef>
              <a:spcAft>
                <a:spcPts val="0"/>
              </a:spcAft>
              <a:buNone/>
            </a:pPr>
            <a:r>
              <a:rPr lang="en-US" sz="2400" dirty="0"/>
              <a:t>	Total Gross Farm Income: 	</a:t>
            </a:r>
            <a:r>
              <a:rPr lang="en-US" sz="2400" b="1" dirty="0"/>
              <a:t>$36,063,260,235</a:t>
            </a:r>
            <a:endParaRPr lang="en-US" sz="2400" dirty="0"/>
          </a:p>
          <a:p>
            <a:pPr marL="0" indent="0">
              <a:spcBef>
                <a:spcPts val="600"/>
              </a:spcBef>
              <a:spcAft>
                <a:spcPts val="0"/>
              </a:spcAft>
              <a:buNone/>
            </a:pPr>
            <a:r>
              <a:rPr lang="en-US" sz="2400" dirty="0"/>
              <a:t>	Equipment Purchases:	</a:t>
            </a:r>
            <a:r>
              <a:rPr lang="en-US" sz="2400" b="1" dirty="0"/>
              <a:t>$8,140,909,566 </a:t>
            </a:r>
          </a:p>
          <a:p>
            <a:pPr marL="0" indent="0">
              <a:spcBef>
                <a:spcPts val="600"/>
              </a:spcBef>
              <a:spcAft>
                <a:spcPts val="0"/>
              </a:spcAft>
              <a:buNone/>
            </a:pPr>
            <a:r>
              <a:rPr lang="en-US" sz="2400" dirty="0"/>
              <a:t>	Seed &amp; Chem. Purchases: 	</a:t>
            </a:r>
            <a:r>
              <a:rPr lang="en-US" sz="2400" b="1" dirty="0"/>
              <a:t>$7,136,846,226 </a:t>
            </a:r>
          </a:p>
          <a:p>
            <a:pPr marL="0" indent="0">
              <a:spcBef>
                <a:spcPts val="600"/>
              </a:spcBef>
              <a:spcAft>
                <a:spcPts val="0"/>
              </a:spcAft>
              <a:buNone/>
            </a:pPr>
            <a:r>
              <a:rPr lang="en-US" sz="2400" dirty="0"/>
              <a:t>	Fertilizer Purchases:		</a:t>
            </a:r>
            <a:r>
              <a:rPr lang="en-US" sz="2400" b="1" dirty="0"/>
              <a:t>$5,112,549,423 </a:t>
            </a:r>
          </a:p>
          <a:p>
            <a:pPr marL="0" indent="0">
              <a:spcBef>
                <a:spcPts val="600"/>
              </a:spcBef>
              <a:spcAft>
                <a:spcPts val="0"/>
              </a:spcAft>
              <a:buNone/>
            </a:pPr>
            <a:endParaRPr lang="en-US" sz="2400" dirty="0"/>
          </a:p>
        </p:txBody>
      </p:sp>
      <p:sp>
        <p:nvSpPr>
          <p:cNvPr id="4" name="Slide Number Placeholder 3"/>
          <p:cNvSpPr>
            <a:spLocks noGrp="1"/>
          </p:cNvSpPr>
          <p:nvPr>
            <p:ph type="sldNum" sz="quarter" idx="12"/>
          </p:nvPr>
        </p:nvSpPr>
        <p:spPr/>
        <p:txBody>
          <a:bodyPr/>
          <a:lstStyle/>
          <a:p>
            <a:fld id="{766E8475-7E21-44D6-BCAB-5602E25F568C}" type="slidenum">
              <a:rPr lang="en-US" smtClean="0"/>
              <a:t>47</a:t>
            </a:fld>
            <a:endParaRPr lang="en-US"/>
          </a:p>
        </p:txBody>
      </p:sp>
    </p:spTree>
    <p:extLst>
      <p:ext uri="{BB962C8B-B14F-4D97-AF65-F5344CB8AC3E}">
        <p14:creationId xmlns:p14="http://schemas.microsoft.com/office/powerpoint/2010/main" val="559848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2819400"/>
            <a:ext cx="7543800" cy="818296"/>
          </a:xfrm>
        </p:spPr>
        <p:txBody>
          <a:bodyPr/>
          <a:lstStyle/>
          <a:p>
            <a:pPr algn="ctr"/>
            <a:r>
              <a:rPr lang="en-US" dirty="0"/>
              <a:t>Questions?</a:t>
            </a:r>
          </a:p>
        </p:txBody>
      </p:sp>
    </p:spTree>
    <p:extLst>
      <p:ext uri="{BB962C8B-B14F-4D97-AF65-F5344CB8AC3E}">
        <p14:creationId xmlns:p14="http://schemas.microsoft.com/office/powerpoint/2010/main" val="125213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2806"/>
            <a:ext cx="7543800" cy="932595"/>
          </a:xfrm>
        </p:spPr>
        <p:txBody>
          <a:bodyPr>
            <a:normAutofit fontScale="90000"/>
          </a:bodyPr>
          <a:lstStyle/>
          <a:p>
            <a:r>
              <a:rPr lang="en-US" dirty="0">
                <a:solidFill>
                  <a:schemeClr val="tx1">
                    <a:lumMod val="85000"/>
                    <a:lumOff val="15000"/>
                  </a:schemeClr>
                </a:solidFill>
              </a:rPr>
              <a:t>First-Time Attendees</a:t>
            </a:r>
            <a:br>
              <a:rPr lang="en-US" dirty="0">
                <a:solidFill>
                  <a:schemeClr val="tx1">
                    <a:lumMod val="85000"/>
                    <a:lumOff val="15000"/>
                  </a:schemeClr>
                </a:solidFill>
              </a:rPr>
            </a:br>
            <a:r>
              <a:rPr lang="en-US" sz="2700" i="1" u="sng" dirty="0">
                <a:solidFill>
                  <a:schemeClr val="tx1">
                    <a:lumMod val="85000"/>
                    <a:lumOff val="15000"/>
                  </a:schemeClr>
                </a:solidFill>
              </a:rPr>
              <a:t>(Non-Exhibitor)</a:t>
            </a:r>
            <a:endParaRPr lang="en-US" sz="4900" i="1" u="sng" dirty="0">
              <a:solidFill>
                <a:schemeClr val="tx1">
                  <a:lumMod val="85000"/>
                  <a:lumOff val="1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5885851"/>
              </p:ext>
            </p:extLst>
          </p:nvPr>
        </p:nvGraphicFramePr>
        <p:xfrm>
          <a:off x="1981200" y="1371601"/>
          <a:ext cx="8229600"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81200" y="2552700"/>
            <a:ext cx="1478422" cy="369332"/>
          </a:xfrm>
          <a:prstGeom prst="rect">
            <a:avLst/>
          </a:prstGeom>
          <a:noFill/>
        </p:spPr>
        <p:txBody>
          <a:bodyPr wrap="square" rtlCol="0">
            <a:spAutoFit/>
          </a:bodyPr>
          <a:lstStyle/>
          <a:p>
            <a:pPr algn="ctr"/>
            <a:r>
              <a:rPr lang="en-US" i="1" dirty="0"/>
              <a:t>Nashville</a:t>
            </a:r>
          </a:p>
        </p:txBody>
      </p:sp>
      <p:sp>
        <p:nvSpPr>
          <p:cNvPr id="9" name="TextBox 8"/>
          <p:cNvSpPr txBox="1"/>
          <p:nvPr/>
        </p:nvSpPr>
        <p:spPr>
          <a:xfrm>
            <a:off x="3009900" y="2261923"/>
            <a:ext cx="1478422" cy="369332"/>
          </a:xfrm>
          <a:prstGeom prst="rect">
            <a:avLst/>
          </a:prstGeom>
          <a:noFill/>
        </p:spPr>
        <p:txBody>
          <a:bodyPr wrap="square" rtlCol="0">
            <a:spAutoFit/>
          </a:bodyPr>
          <a:lstStyle/>
          <a:p>
            <a:pPr algn="ctr"/>
            <a:r>
              <a:rPr lang="en-US" i="1" dirty="0"/>
              <a:t>Kissimmee</a:t>
            </a:r>
          </a:p>
        </p:txBody>
      </p:sp>
      <p:sp>
        <p:nvSpPr>
          <p:cNvPr id="10" name="TextBox 9"/>
          <p:cNvSpPr txBox="1"/>
          <p:nvPr/>
        </p:nvSpPr>
        <p:spPr>
          <a:xfrm>
            <a:off x="4114800" y="1874348"/>
            <a:ext cx="1478422" cy="369332"/>
          </a:xfrm>
          <a:prstGeom prst="rect">
            <a:avLst/>
          </a:prstGeom>
          <a:noFill/>
        </p:spPr>
        <p:txBody>
          <a:bodyPr wrap="square" rtlCol="0">
            <a:spAutoFit/>
          </a:bodyPr>
          <a:lstStyle/>
          <a:p>
            <a:pPr algn="ctr"/>
            <a:r>
              <a:rPr lang="en-US" i="1" dirty="0"/>
              <a:t>San Antonio</a:t>
            </a:r>
          </a:p>
        </p:txBody>
      </p:sp>
      <p:sp>
        <p:nvSpPr>
          <p:cNvPr id="11" name="TextBox 10"/>
          <p:cNvSpPr txBox="1"/>
          <p:nvPr/>
        </p:nvSpPr>
        <p:spPr>
          <a:xfrm>
            <a:off x="5253289" y="1556266"/>
            <a:ext cx="1478422" cy="369332"/>
          </a:xfrm>
          <a:prstGeom prst="rect">
            <a:avLst/>
          </a:prstGeom>
          <a:noFill/>
        </p:spPr>
        <p:txBody>
          <a:bodyPr wrap="square" rtlCol="0">
            <a:spAutoFit/>
          </a:bodyPr>
          <a:lstStyle/>
          <a:p>
            <a:pPr algn="ctr"/>
            <a:r>
              <a:rPr lang="en-US" i="1" dirty="0"/>
              <a:t>Phoenix</a:t>
            </a:r>
          </a:p>
        </p:txBody>
      </p:sp>
      <p:sp>
        <p:nvSpPr>
          <p:cNvPr id="12" name="TextBox 11"/>
          <p:cNvSpPr txBox="1"/>
          <p:nvPr/>
        </p:nvSpPr>
        <p:spPr>
          <a:xfrm>
            <a:off x="6445744" y="1659467"/>
            <a:ext cx="1478422" cy="369332"/>
          </a:xfrm>
          <a:prstGeom prst="rect">
            <a:avLst/>
          </a:prstGeom>
          <a:noFill/>
        </p:spPr>
        <p:txBody>
          <a:bodyPr wrap="square" rtlCol="0">
            <a:spAutoFit/>
          </a:bodyPr>
          <a:lstStyle/>
          <a:p>
            <a:pPr algn="ctr"/>
            <a:r>
              <a:rPr lang="en-US" i="1" dirty="0"/>
              <a:t>New Orleans</a:t>
            </a:r>
          </a:p>
        </p:txBody>
      </p:sp>
      <p:sp>
        <p:nvSpPr>
          <p:cNvPr id="3" name="Slide Number Placeholder 2"/>
          <p:cNvSpPr>
            <a:spLocks noGrp="1"/>
          </p:cNvSpPr>
          <p:nvPr>
            <p:ph type="sldNum" sz="quarter" idx="12"/>
          </p:nvPr>
        </p:nvSpPr>
        <p:spPr/>
        <p:txBody>
          <a:bodyPr/>
          <a:lstStyle/>
          <a:p>
            <a:fld id="{766E8475-7E21-44D6-BCAB-5602E25F568C}" type="slidenum">
              <a:rPr lang="en-US" smtClean="0"/>
              <a:t>5</a:t>
            </a:fld>
            <a:endParaRPr lang="en-US"/>
          </a:p>
        </p:txBody>
      </p:sp>
      <p:sp>
        <p:nvSpPr>
          <p:cNvPr id="13" name="TextBox 12"/>
          <p:cNvSpPr txBox="1"/>
          <p:nvPr/>
        </p:nvSpPr>
        <p:spPr>
          <a:xfrm>
            <a:off x="7581900" y="2552700"/>
            <a:ext cx="1478422" cy="369332"/>
          </a:xfrm>
          <a:prstGeom prst="rect">
            <a:avLst/>
          </a:prstGeom>
          <a:noFill/>
        </p:spPr>
        <p:txBody>
          <a:bodyPr wrap="square" rtlCol="0">
            <a:spAutoFit/>
          </a:bodyPr>
          <a:lstStyle/>
          <a:p>
            <a:pPr algn="ctr"/>
            <a:r>
              <a:rPr lang="en-US" i="1" dirty="0"/>
              <a:t>San Antonio</a:t>
            </a:r>
          </a:p>
        </p:txBody>
      </p:sp>
      <p:sp>
        <p:nvSpPr>
          <p:cNvPr id="14" name="TextBox 13"/>
          <p:cNvSpPr txBox="1"/>
          <p:nvPr/>
        </p:nvSpPr>
        <p:spPr>
          <a:xfrm>
            <a:off x="8702142" y="1290135"/>
            <a:ext cx="1478422" cy="369332"/>
          </a:xfrm>
          <a:prstGeom prst="rect">
            <a:avLst/>
          </a:prstGeom>
          <a:noFill/>
        </p:spPr>
        <p:txBody>
          <a:bodyPr wrap="square" rtlCol="0">
            <a:spAutoFit/>
          </a:bodyPr>
          <a:lstStyle/>
          <a:p>
            <a:pPr algn="ctr"/>
            <a:r>
              <a:rPr lang="en-US" i="1" dirty="0"/>
              <a:t>Anaheim</a:t>
            </a:r>
          </a:p>
        </p:txBody>
      </p:sp>
    </p:spTree>
    <p:extLst>
      <p:ext uri="{BB962C8B-B14F-4D97-AF65-F5344CB8AC3E}">
        <p14:creationId xmlns:p14="http://schemas.microsoft.com/office/powerpoint/2010/main" val="1575978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935" y="3244"/>
            <a:ext cx="7543800" cy="932595"/>
          </a:xfrm>
        </p:spPr>
        <p:txBody>
          <a:bodyPr/>
          <a:lstStyle/>
          <a:p>
            <a:r>
              <a:rPr lang="en-US" dirty="0">
                <a:solidFill>
                  <a:schemeClr val="tx1">
                    <a:lumMod val="85000"/>
                    <a:lumOff val="15000"/>
                  </a:schemeClr>
                </a:solidFill>
              </a:rPr>
              <a:t>Farmer Profile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804540"/>
              </p:ext>
            </p:extLst>
          </p:nvPr>
        </p:nvGraphicFramePr>
        <p:xfrm>
          <a:off x="1905000" y="890770"/>
          <a:ext cx="9715497" cy="4595632"/>
        </p:xfrm>
        <a:graphic>
          <a:graphicData uri="http://schemas.openxmlformats.org/drawingml/2006/table">
            <a:tbl>
              <a:tblPr firstRow="1" bandRow="1">
                <a:tableStyleId>{5C22544A-7EE6-4342-B048-85BDC9FD1C3A}</a:tableStyleId>
              </a:tblPr>
              <a:tblGrid>
                <a:gridCol w="2100484">
                  <a:extLst>
                    <a:ext uri="{9D8B030D-6E8A-4147-A177-3AD203B41FA5}">
                      <a16:colId xmlns:a16="http://schemas.microsoft.com/office/drawing/2014/main" val="20000"/>
                    </a:ext>
                  </a:extLst>
                </a:gridCol>
                <a:gridCol w="1087859">
                  <a:extLst>
                    <a:ext uri="{9D8B030D-6E8A-4147-A177-3AD203B41FA5}">
                      <a16:colId xmlns:a16="http://schemas.microsoft.com/office/drawing/2014/main" val="20001"/>
                    </a:ext>
                  </a:extLst>
                </a:gridCol>
                <a:gridCol w="1087859">
                  <a:extLst>
                    <a:ext uri="{9D8B030D-6E8A-4147-A177-3AD203B41FA5}">
                      <a16:colId xmlns:a16="http://schemas.microsoft.com/office/drawing/2014/main" val="20007"/>
                    </a:ext>
                  </a:extLst>
                </a:gridCol>
                <a:gridCol w="1087859">
                  <a:extLst>
                    <a:ext uri="{9D8B030D-6E8A-4147-A177-3AD203B41FA5}">
                      <a16:colId xmlns:a16="http://schemas.microsoft.com/office/drawing/2014/main" val="20002"/>
                    </a:ext>
                  </a:extLst>
                </a:gridCol>
                <a:gridCol w="1087859">
                  <a:extLst>
                    <a:ext uri="{9D8B030D-6E8A-4147-A177-3AD203B41FA5}">
                      <a16:colId xmlns:a16="http://schemas.microsoft.com/office/drawing/2014/main" val="20003"/>
                    </a:ext>
                  </a:extLst>
                </a:gridCol>
                <a:gridCol w="1087859">
                  <a:extLst>
                    <a:ext uri="{9D8B030D-6E8A-4147-A177-3AD203B41FA5}">
                      <a16:colId xmlns:a16="http://schemas.microsoft.com/office/drawing/2014/main" val="20004"/>
                    </a:ext>
                  </a:extLst>
                </a:gridCol>
                <a:gridCol w="1087859">
                  <a:extLst>
                    <a:ext uri="{9D8B030D-6E8A-4147-A177-3AD203B41FA5}">
                      <a16:colId xmlns:a16="http://schemas.microsoft.com/office/drawing/2014/main" val="20005"/>
                    </a:ext>
                  </a:extLst>
                </a:gridCol>
                <a:gridCol w="1087859">
                  <a:extLst>
                    <a:ext uri="{9D8B030D-6E8A-4147-A177-3AD203B41FA5}">
                      <a16:colId xmlns:a16="http://schemas.microsoft.com/office/drawing/2014/main" val="20006"/>
                    </a:ext>
                  </a:extLst>
                </a:gridCol>
              </a:tblGrid>
              <a:tr h="574454">
                <a:tc>
                  <a:txBody>
                    <a:bodyPr/>
                    <a:lstStyle/>
                    <a:p>
                      <a:endParaRPr lang="en-US" sz="2400" dirty="0">
                        <a:solidFill>
                          <a:schemeClr val="tx2"/>
                        </a:solidFill>
                      </a:endParaRPr>
                    </a:p>
                  </a:txBody>
                  <a:tcPr>
                    <a:solidFill>
                      <a:schemeClr val="accent2"/>
                    </a:solidFill>
                  </a:tcPr>
                </a:tc>
                <a:tc>
                  <a:txBody>
                    <a:bodyPr/>
                    <a:lstStyle/>
                    <a:p>
                      <a:pPr algn="ctr"/>
                      <a:r>
                        <a:rPr lang="en-US" sz="2400" dirty="0">
                          <a:solidFill>
                            <a:schemeClr val="bg1"/>
                          </a:solidFill>
                        </a:rPr>
                        <a:t>2018</a:t>
                      </a:r>
                    </a:p>
                  </a:txBody>
                  <a:tcPr>
                    <a:solidFill>
                      <a:schemeClr val="accent2"/>
                    </a:solidFill>
                  </a:tcPr>
                </a:tc>
                <a:tc>
                  <a:txBody>
                    <a:bodyPr/>
                    <a:lstStyle/>
                    <a:p>
                      <a:pPr algn="ctr"/>
                      <a:r>
                        <a:rPr lang="en-US" sz="2400" dirty="0">
                          <a:solidFill>
                            <a:schemeClr val="bg1"/>
                          </a:solidFill>
                        </a:rPr>
                        <a:t>2017</a:t>
                      </a:r>
                    </a:p>
                  </a:txBody>
                  <a:tcPr>
                    <a:solidFill>
                      <a:schemeClr val="accent2"/>
                    </a:solidFill>
                  </a:tcPr>
                </a:tc>
                <a:tc>
                  <a:txBody>
                    <a:bodyPr/>
                    <a:lstStyle/>
                    <a:p>
                      <a:pPr algn="ctr"/>
                      <a:r>
                        <a:rPr lang="en-US" sz="2400" dirty="0">
                          <a:solidFill>
                            <a:schemeClr val="bg1"/>
                          </a:solidFill>
                        </a:rPr>
                        <a:t>2016</a:t>
                      </a:r>
                    </a:p>
                  </a:txBody>
                  <a:tcPr>
                    <a:solidFill>
                      <a:schemeClr val="accent2"/>
                    </a:solidFill>
                  </a:tcPr>
                </a:tc>
                <a:tc>
                  <a:txBody>
                    <a:bodyPr/>
                    <a:lstStyle/>
                    <a:p>
                      <a:pPr algn="ctr"/>
                      <a:r>
                        <a:rPr lang="en-US" sz="2400" dirty="0">
                          <a:solidFill>
                            <a:schemeClr val="bg1"/>
                          </a:solidFill>
                        </a:rPr>
                        <a:t>2015</a:t>
                      </a:r>
                    </a:p>
                  </a:txBody>
                  <a:tcPr>
                    <a:solidFill>
                      <a:schemeClr val="accent2"/>
                    </a:solidFill>
                  </a:tcPr>
                </a:tc>
                <a:tc>
                  <a:txBody>
                    <a:bodyPr/>
                    <a:lstStyle/>
                    <a:p>
                      <a:pPr algn="ctr"/>
                      <a:r>
                        <a:rPr lang="en-US" sz="2400" dirty="0">
                          <a:solidFill>
                            <a:schemeClr val="bg1"/>
                          </a:solidFill>
                        </a:rPr>
                        <a:t>2014</a:t>
                      </a:r>
                    </a:p>
                  </a:txBody>
                  <a:tcPr>
                    <a:solidFill>
                      <a:schemeClr val="accent2"/>
                    </a:solidFill>
                  </a:tcPr>
                </a:tc>
                <a:tc>
                  <a:txBody>
                    <a:bodyPr/>
                    <a:lstStyle/>
                    <a:p>
                      <a:pPr algn="ctr"/>
                      <a:r>
                        <a:rPr lang="en-US" sz="2400" dirty="0">
                          <a:solidFill>
                            <a:schemeClr val="bg1"/>
                          </a:solidFill>
                        </a:rPr>
                        <a:t>2013</a:t>
                      </a:r>
                    </a:p>
                  </a:txBody>
                  <a:tcPr>
                    <a:solidFill>
                      <a:schemeClr val="accent2"/>
                    </a:solidFill>
                  </a:tcPr>
                </a:tc>
                <a:tc>
                  <a:txBody>
                    <a:bodyPr/>
                    <a:lstStyle/>
                    <a:p>
                      <a:pPr algn="ctr"/>
                      <a:r>
                        <a:rPr lang="en-US" sz="2400" dirty="0">
                          <a:solidFill>
                            <a:schemeClr val="bg1"/>
                          </a:solidFill>
                        </a:rPr>
                        <a:t>2012</a:t>
                      </a:r>
                    </a:p>
                  </a:txBody>
                  <a:tcPr>
                    <a:solidFill>
                      <a:schemeClr val="accent2"/>
                    </a:solidFill>
                  </a:tcPr>
                </a:tc>
                <a:extLst>
                  <a:ext uri="{0D108BD9-81ED-4DB2-BD59-A6C34878D82A}">
                    <a16:rowId xmlns:a16="http://schemas.microsoft.com/office/drawing/2014/main" val="10000"/>
                  </a:ext>
                </a:extLst>
              </a:tr>
              <a:tr h="574454">
                <a:tc>
                  <a:txBody>
                    <a:bodyPr/>
                    <a:lstStyle/>
                    <a:p>
                      <a:r>
                        <a:rPr lang="en-US" sz="2400" dirty="0">
                          <a:solidFill>
                            <a:schemeClr val="tx1"/>
                          </a:solidFill>
                        </a:rPr>
                        <a:t>Total Acres</a:t>
                      </a:r>
                    </a:p>
                  </a:txBody>
                  <a:tcPr anchor="ctr">
                    <a:solidFill>
                      <a:schemeClr val="accent1">
                        <a:lumMod val="40000"/>
                        <a:lumOff val="60000"/>
                      </a:schemeClr>
                    </a:solidFill>
                  </a:tcPr>
                </a:tc>
                <a:tc>
                  <a:txBody>
                    <a:bodyPr/>
                    <a:lstStyle/>
                    <a:p>
                      <a:pPr algn="ctr"/>
                      <a:r>
                        <a:rPr lang="en-US" sz="2400" dirty="0">
                          <a:solidFill>
                            <a:schemeClr val="tx1"/>
                          </a:solidFill>
                        </a:rPr>
                        <a:t>2,850</a:t>
                      </a:r>
                    </a:p>
                  </a:txBody>
                  <a:tcPr anchor="ctr">
                    <a:solidFill>
                      <a:schemeClr val="accent1">
                        <a:lumMod val="40000"/>
                        <a:lumOff val="60000"/>
                      </a:schemeClr>
                    </a:solidFill>
                  </a:tcPr>
                </a:tc>
                <a:tc>
                  <a:txBody>
                    <a:bodyPr/>
                    <a:lstStyle/>
                    <a:p>
                      <a:pPr algn="ctr"/>
                      <a:r>
                        <a:rPr lang="en-US" sz="2400" dirty="0">
                          <a:solidFill>
                            <a:schemeClr val="tx1"/>
                          </a:solidFill>
                        </a:rPr>
                        <a:t>2,779</a:t>
                      </a:r>
                    </a:p>
                  </a:txBody>
                  <a:tcPr anchor="ctr">
                    <a:solidFill>
                      <a:schemeClr val="accent1">
                        <a:lumMod val="40000"/>
                        <a:lumOff val="60000"/>
                      </a:schemeClr>
                    </a:solidFill>
                  </a:tcPr>
                </a:tc>
                <a:tc>
                  <a:txBody>
                    <a:bodyPr/>
                    <a:lstStyle/>
                    <a:p>
                      <a:pPr algn="ctr"/>
                      <a:r>
                        <a:rPr lang="en-US" sz="2400" dirty="0">
                          <a:solidFill>
                            <a:schemeClr val="tx1"/>
                          </a:solidFill>
                        </a:rPr>
                        <a:t>2,893</a:t>
                      </a:r>
                    </a:p>
                  </a:txBody>
                  <a:tcPr anchor="ctr">
                    <a:solidFill>
                      <a:schemeClr val="accent1">
                        <a:lumMod val="40000"/>
                        <a:lumOff val="60000"/>
                      </a:schemeClr>
                    </a:solidFill>
                  </a:tcPr>
                </a:tc>
                <a:tc>
                  <a:txBody>
                    <a:bodyPr/>
                    <a:lstStyle/>
                    <a:p>
                      <a:pPr algn="ctr"/>
                      <a:r>
                        <a:rPr lang="en-US" sz="2400" dirty="0">
                          <a:solidFill>
                            <a:schemeClr val="tx1"/>
                          </a:solidFill>
                        </a:rPr>
                        <a:t>3,009</a:t>
                      </a:r>
                    </a:p>
                  </a:txBody>
                  <a:tcPr anchor="ctr">
                    <a:solidFill>
                      <a:schemeClr val="accent1">
                        <a:lumMod val="40000"/>
                        <a:lumOff val="60000"/>
                      </a:schemeClr>
                    </a:solidFill>
                  </a:tcPr>
                </a:tc>
                <a:tc>
                  <a:txBody>
                    <a:bodyPr/>
                    <a:lstStyle/>
                    <a:p>
                      <a:pPr algn="ctr"/>
                      <a:r>
                        <a:rPr lang="en-US" sz="2400" dirty="0">
                          <a:solidFill>
                            <a:schemeClr val="tx1"/>
                          </a:solidFill>
                        </a:rPr>
                        <a:t>2,520</a:t>
                      </a:r>
                    </a:p>
                  </a:txBody>
                  <a:tcPr anchor="ctr">
                    <a:solidFill>
                      <a:schemeClr val="accent1">
                        <a:lumMod val="40000"/>
                        <a:lumOff val="60000"/>
                      </a:schemeClr>
                    </a:solidFill>
                  </a:tcPr>
                </a:tc>
                <a:tc>
                  <a:txBody>
                    <a:bodyPr/>
                    <a:lstStyle/>
                    <a:p>
                      <a:pPr algn="ctr"/>
                      <a:r>
                        <a:rPr lang="en-US" sz="2400" dirty="0">
                          <a:solidFill>
                            <a:schemeClr val="tx1"/>
                          </a:solidFill>
                        </a:rPr>
                        <a:t>2,332</a:t>
                      </a:r>
                    </a:p>
                  </a:txBody>
                  <a:tcPr anchor="ctr">
                    <a:solidFill>
                      <a:schemeClr val="accent1">
                        <a:lumMod val="40000"/>
                        <a:lumOff val="60000"/>
                      </a:schemeClr>
                    </a:solidFill>
                  </a:tcPr>
                </a:tc>
                <a:tc>
                  <a:txBody>
                    <a:bodyPr/>
                    <a:lstStyle/>
                    <a:p>
                      <a:pPr algn="ctr"/>
                      <a:r>
                        <a:rPr lang="en-US" sz="2400" dirty="0">
                          <a:solidFill>
                            <a:schemeClr val="tx1"/>
                          </a:solidFill>
                        </a:rPr>
                        <a:t>2,401</a:t>
                      </a:r>
                    </a:p>
                  </a:txBody>
                  <a:tcPr anchor="ctr">
                    <a:solidFill>
                      <a:schemeClr val="accent1">
                        <a:lumMod val="40000"/>
                        <a:lumOff val="60000"/>
                      </a:schemeClr>
                    </a:solidFill>
                  </a:tcPr>
                </a:tc>
                <a:extLst>
                  <a:ext uri="{0D108BD9-81ED-4DB2-BD59-A6C34878D82A}">
                    <a16:rowId xmlns:a16="http://schemas.microsoft.com/office/drawing/2014/main" val="10001"/>
                  </a:ext>
                </a:extLst>
              </a:tr>
              <a:tr h="574454">
                <a:tc>
                  <a:txBody>
                    <a:bodyPr/>
                    <a:lstStyle/>
                    <a:p>
                      <a:r>
                        <a:rPr lang="en-US" sz="2400" dirty="0">
                          <a:solidFill>
                            <a:schemeClr val="tx1"/>
                          </a:solidFill>
                        </a:rPr>
                        <a:t>Corn</a:t>
                      </a:r>
                      <a:r>
                        <a:rPr lang="en-US" sz="2400" baseline="0" dirty="0">
                          <a:solidFill>
                            <a:schemeClr val="tx1"/>
                          </a:solidFill>
                        </a:rPr>
                        <a:t> Acres</a:t>
                      </a:r>
                      <a:endParaRPr lang="en-US" sz="2400" dirty="0">
                        <a:solidFill>
                          <a:schemeClr val="tx1"/>
                        </a:solidFill>
                      </a:endParaRPr>
                    </a:p>
                  </a:txBody>
                  <a:tcPr anchor="ctr">
                    <a:solidFill>
                      <a:schemeClr val="accent1">
                        <a:lumMod val="20000"/>
                        <a:lumOff val="80000"/>
                      </a:schemeClr>
                    </a:solidFill>
                  </a:tcPr>
                </a:tc>
                <a:tc>
                  <a:txBody>
                    <a:bodyPr/>
                    <a:lstStyle/>
                    <a:p>
                      <a:pPr algn="ctr"/>
                      <a:r>
                        <a:rPr lang="en-US" sz="2400" dirty="0">
                          <a:solidFill>
                            <a:schemeClr val="tx1"/>
                          </a:solidFill>
                        </a:rPr>
                        <a:t>1,169</a:t>
                      </a:r>
                    </a:p>
                  </a:txBody>
                  <a:tcPr anchor="ctr">
                    <a:solidFill>
                      <a:schemeClr val="accent1">
                        <a:lumMod val="20000"/>
                        <a:lumOff val="80000"/>
                      </a:schemeClr>
                    </a:solidFill>
                  </a:tcPr>
                </a:tc>
                <a:tc>
                  <a:txBody>
                    <a:bodyPr/>
                    <a:lstStyle/>
                    <a:p>
                      <a:pPr algn="ctr"/>
                      <a:r>
                        <a:rPr lang="en-US" sz="2400" dirty="0">
                          <a:solidFill>
                            <a:schemeClr val="tx1"/>
                          </a:solidFill>
                        </a:rPr>
                        <a:t>1,137</a:t>
                      </a:r>
                    </a:p>
                  </a:txBody>
                  <a:tcPr anchor="ctr">
                    <a:solidFill>
                      <a:schemeClr val="accent1">
                        <a:lumMod val="20000"/>
                        <a:lumOff val="80000"/>
                      </a:schemeClr>
                    </a:solidFill>
                  </a:tcPr>
                </a:tc>
                <a:tc>
                  <a:txBody>
                    <a:bodyPr/>
                    <a:lstStyle/>
                    <a:p>
                      <a:pPr algn="ctr"/>
                      <a:r>
                        <a:rPr lang="en-US" sz="2400" dirty="0">
                          <a:solidFill>
                            <a:schemeClr val="tx1"/>
                          </a:solidFill>
                        </a:rPr>
                        <a:t>1,197</a:t>
                      </a:r>
                    </a:p>
                  </a:txBody>
                  <a:tcPr anchor="ctr">
                    <a:solidFill>
                      <a:schemeClr val="accent1">
                        <a:lumMod val="20000"/>
                        <a:lumOff val="80000"/>
                      </a:schemeClr>
                    </a:solidFill>
                  </a:tcPr>
                </a:tc>
                <a:tc>
                  <a:txBody>
                    <a:bodyPr/>
                    <a:lstStyle/>
                    <a:p>
                      <a:pPr algn="ctr"/>
                      <a:r>
                        <a:rPr lang="en-US" sz="2400" dirty="0">
                          <a:solidFill>
                            <a:schemeClr val="tx1"/>
                          </a:solidFill>
                        </a:rPr>
                        <a:t>1,247</a:t>
                      </a:r>
                    </a:p>
                  </a:txBody>
                  <a:tcPr anchor="ctr">
                    <a:solidFill>
                      <a:schemeClr val="accent1">
                        <a:lumMod val="20000"/>
                        <a:lumOff val="80000"/>
                      </a:schemeClr>
                    </a:solidFill>
                  </a:tcPr>
                </a:tc>
                <a:tc>
                  <a:txBody>
                    <a:bodyPr/>
                    <a:lstStyle/>
                    <a:p>
                      <a:pPr algn="ctr"/>
                      <a:r>
                        <a:rPr lang="en-US" sz="2400" dirty="0">
                          <a:solidFill>
                            <a:schemeClr val="tx1"/>
                          </a:solidFill>
                        </a:rPr>
                        <a:t>1,117</a:t>
                      </a:r>
                    </a:p>
                  </a:txBody>
                  <a:tcPr anchor="ctr">
                    <a:solidFill>
                      <a:schemeClr val="accent1">
                        <a:lumMod val="20000"/>
                        <a:lumOff val="80000"/>
                      </a:schemeClr>
                    </a:solidFill>
                  </a:tcPr>
                </a:tc>
                <a:tc>
                  <a:txBody>
                    <a:bodyPr/>
                    <a:lstStyle/>
                    <a:p>
                      <a:pPr algn="ctr"/>
                      <a:r>
                        <a:rPr lang="en-US" sz="2400" dirty="0">
                          <a:solidFill>
                            <a:schemeClr val="tx1"/>
                          </a:solidFill>
                        </a:rPr>
                        <a:t>1,112</a:t>
                      </a:r>
                    </a:p>
                  </a:txBody>
                  <a:tcPr anchor="ctr">
                    <a:solidFill>
                      <a:schemeClr val="accent1">
                        <a:lumMod val="20000"/>
                        <a:lumOff val="80000"/>
                      </a:schemeClr>
                    </a:solidFill>
                  </a:tcPr>
                </a:tc>
                <a:tc>
                  <a:txBody>
                    <a:bodyPr/>
                    <a:lstStyle/>
                    <a:p>
                      <a:pPr algn="ctr"/>
                      <a:r>
                        <a:rPr lang="en-US" sz="2400" dirty="0">
                          <a:solidFill>
                            <a:schemeClr val="tx1"/>
                          </a:solidFill>
                        </a:rPr>
                        <a:t>1,098</a:t>
                      </a:r>
                    </a:p>
                  </a:txBody>
                  <a:tcPr anchor="ctr">
                    <a:solidFill>
                      <a:schemeClr val="accent1">
                        <a:lumMod val="20000"/>
                        <a:lumOff val="80000"/>
                      </a:schemeClr>
                    </a:solidFill>
                  </a:tcPr>
                </a:tc>
                <a:extLst>
                  <a:ext uri="{0D108BD9-81ED-4DB2-BD59-A6C34878D82A}">
                    <a16:rowId xmlns:a16="http://schemas.microsoft.com/office/drawing/2014/main" val="10002"/>
                  </a:ext>
                </a:extLst>
              </a:tr>
              <a:tr h="574454">
                <a:tc>
                  <a:txBody>
                    <a:bodyPr/>
                    <a:lstStyle/>
                    <a:p>
                      <a:r>
                        <a:rPr lang="en-US" sz="2400" dirty="0">
                          <a:solidFill>
                            <a:schemeClr val="tx1"/>
                          </a:solidFill>
                        </a:rPr>
                        <a:t>Soybean</a:t>
                      </a:r>
                      <a:r>
                        <a:rPr lang="en-US" sz="2400" baseline="0" dirty="0">
                          <a:solidFill>
                            <a:schemeClr val="tx1"/>
                          </a:solidFill>
                        </a:rPr>
                        <a:t> Acres</a:t>
                      </a:r>
                      <a:endParaRPr lang="en-US" sz="2400" dirty="0">
                        <a:solidFill>
                          <a:schemeClr val="tx1"/>
                        </a:solidFill>
                      </a:endParaRPr>
                    </a:p>
                  </a:txBody>
                  <a:tcPr anchor="ctr">
                    <a:solidFill>
                      <a:schemeClr val="accent1">
                        <a:lumMod val="40000"/>
                        <a:lumOff val="60000"/>
                      </a:schemeClr>
                    </a:solidFill>
                  </a:tcPr>
                </a:tc>
                <a:tc>
                  <a:txBody>
                    <a:bodyPr/>
                    <a:lstStyle/>
                    <a:p>
                      <a:pPr algn="ctr"/>
                      <a:r>
                        <a:rPr lang="en-US" sz="2400" dirty="0">
                          <a:solidFill>
                            <a:schemeClr val="tx1"/>
                          </a:solidFill>
                        </a:rPr>
                        <a:t>1,124</a:t>
                      </a:r>
                    </a:p>
                  </a:txBody>
                  <a:tcPr anchor="ctr">
                    <a:solidFill>
                      <a:schemeClr val="accent1">
                        <a:lumMod val="40000"/>
                        <a:lumOff val="60000"/>
                      </a:schemeClr>
                    </a:solidFill>
                  </a:tcPr>
                </a:tc>
                <a:tc>
                  <a:txBody>
                    <a:bodyPr/>
                    <a:lstStyle/>
                    <a:p>
                      <a:pPr algn="ctr"/>
                      <a:r>
                        <a:rPr lang="en-US" sz="2400" dirty="0">
                          <a:solidFill>
                            <a:schemeClr val="tx1"/>
                          </a:solidFill>
                        </a:rPr>
                        <a:t>1,020</a:t>
                      </a:r>
                    </a:p>
                  </a:txBody>
                  <a:tcPr anchor="ctr">
                    <a:solidFill>
                      <a:schemeClr val="accent1">
                        <a:lumMod val="40000"/>
                        <a:lumOff val="60000"/>
                      </a:schemeClr>
                    </a:solidFill>
                  </a:tcPr>
                </a:tc>
                <a:tc>
                  <a:txBody>
                    <a:bodyPr/>
                    <a:lstStyle/>
                    <a:p>
                      <a:pPr algn="ctr"/>
                      <a:r>
                        <a:rPr lang="en-US" sz="2400" dirty="0">
                          <a:solidFill>
                            <a:schemeClr val="tx1"/>
                          </a:solidFill>
                        </a:rPr>
                        <a:t>1,117</a:t>
                      </a:r>
                    </a:p>
                  </a:txBody>
                  <a:tcPr anchor="ctr">
                    <a:solidFill>
                      <a:schemeClr val="accent1">
                        <a:lumMod val="40000"/>
                        <a:lumOff val="60000"/>
                      </a:schemeClr>
                    </a:solidFill>
                  </a:tcPr>
                </a:tc>
                <a:tc>
                  <a:txBody>
                    <a:bodyPr/>
                    <a:lstStyle/>
                    <a:p>
                      <a:pPr algn="ctr"/>
                      <a:r>
                        <a:rPr lang="en-US" sz="2400" dirty="0">
                          <a:solidFill>
                            <a:schemeClr val="tx1"/>
                          </a:solidFill>
                        </a:rPr>
                        <a:t>1,122</a:t>
                      </a:r>
                    </a:p>
                  </a:txBody>
                  <a:tcPr anchor="ctr">
                    <a:solidFill>
                      <a:schemeClr val="accent1">
                        <a:lumMod val="40000"/>
                        <a:lumOff val="60000"/>
                      </a:schemeClr>
                    </a:solidFill>
                  </a:tcPr>
                </a:tc>
                <a:tc>
                  <a:txBody>
                    <a:bodyPr/>
                    <a:lstStyle/>
                    <a:p>
                      <a:pPr algn="ctr"/>
                      <a:r>
                        <a:rPr lang="en-US" sz="2400" dirty="0">
                          <a:solidFill>
                            <a:schemeClr val="tx1"/>
                          </a:solidFill>
                        </a:rPr>
                        <a:t>862</a:t>
                      </a:r>
                    </a:p>
                  </a:txBody>
                  <a:tcPr anchor="ctr">
                    <a:solidFill>
                      <a:schemeClr val="accent1">
                        <a:lumMod val="40000"/>
                        <a:lumOff val="60000"/>
                      </a:schemeClr>
                    </a:solidFill>
                  </a:tcPr>
                </a:tc>
                <a:tc>
                  <a:txBody>
                    <a:bodyPr/>
                    <a:lstStyle/>
                    <a:p>
                      <a:pPr algn="ctr"/>
                      <a:r>
                        <a:rPr lang="en-US" sz="2400" dirty="0">
                          <a:solidFill>
                            <a:schemeClr val="tx1"/>
                          </a:solidFill>
                        </a:rPr>
                        <a:t>870</a:t>
                      </a:r>
                    </a:p>
                  </a:txBody>
                  <a:tcPr anchor="ctr">
                    <a:solidFill>
                      <a:schemeClr val="accent1">
                        <a:lumMod val="40000"/>
                        <a:lumOff val="60000"/>
                      </a:schemeClr>
                    </a:solidFill>
                  </a:tcPr>
                </a:tc>
                <a:tc>
                  <a:txBody>
                    <a:bodyPr/>
                    <a:lstStyle/>
                    <a:p>
                      <a:pPr algn="ctr"/>
                      <a:r>
                        <a:rPr lang="en-US" sz="2400" dirty="0">
                          <a:solidFill>
                            <a:schemeClr val="tx1"/>
                          </a:solidFill>
                        </a:rPr>
                        <a:t>859</a:t>
                      </a:r>
                    </a:p>
                  </a:txBody>
                  <a:tcPr anchor="ctr">
                    <a:solidFill>
                      <a:schemeClr val="accent1">
                        <a:lumMod val="40000"/>
                        <a:lumOff val="60000"/>
                      </a:schemeClr>
                    </a:solidFill>
                  </a:tcPr>
                </a:tc>
                <a:extLst>
                  <a:ext uri="{0D108BD9-81ED-4DB2-BD59-A6C34878D82A}">
                    <a16:rowId xmlns:a16="http://schemas.microsoft.com/office/drawing/2014/main" val="10003"/>
                  </a:ext>
                </a:extLst>
              </a:tr>
              <a:tr h="574454">
                <a:tc>
                  <a:txBody>
                    <a:bodyPr/>
                    <a:lstStyle/>
                    <a:p>
                      <a:r>
                        <a:rPr lang="en-US" sz="2400" dirty="0">
                          <a:solidFill>
                            <a:schemeClr val="tx1"/>
                          </a:solidFill>
                        </a:rPr>
                        <a:t>Wheat Acres</a:t>
                      </a:r>
                    </a:p>
                  </a:txBody>
                  <a:tcPr anchor="ctr">
                    <a:solidFill>
                      <a:schemeClr val="accent1">
                        <a:lumMod val="20000"/>
                        <a:lumOff val="80000"/>
                      </a:schemeClr>
                    </a:solidFill>
                  </a:tcPr>
                </a:tc>
                <a:tc>
                  <a:txBody>
                    <a:bodyPr/>
                    <a:lstStyle/>
                    <a:p>
                      <a:pPr algn="ctr"/>
                      <a:r>
                        <a:rPr lang="en-US" sz="2400" dirty="0">
                          <a:solidFill>
                            <a:schemeClr val="tx1"/>
                          </a:solidFill>
                        </a:rPr>
                        <a:t>910</a:t>
                      </a:r>
                    </a:p>
                  </a:txBody>
                  <a:tcPr anchor="ctr">
                    <a:solidFill>
                      <a:schemeClr val="accent1">
                        <a:lumMod val="20000"/>
                        <a:lumOff val="80000"/>
                      </a:schemeClr>
                    </a:solidFill>
                  </a:tcPr>
                </a:tc>
                <a:tc>
                  <a:txBody>
                    <a:bodyPr/>
                    <a:lstStyle/>
                    <a:p>
                      <a:pPr algn="ctr"/>
                      <a:r>
                        <a:rPr lang="en-US" sz="2400" dirty="0">
                          <a:solidFill>
                            <a:schemeClr val="tx1"/>
                          </a:solidFill>
                        </a:rPr>
                        <a:t>861</a:t>
                      </a:r>
                    </a:p>
                  </a:txBody>
                  <a:tcPr anchor="ctr">
                    <a:solidFill>
                      <a:schemeClr val="accent1">
                        <a:lumMod val="20000"/>
                        <a:lumOff val="80000"/>
                      </a:schemeClr>
                    </a:solidFill>
                  </a:tcPr>
                </a:tc>
                <a:tc>
                  <a:txBody>
                    <a:bodyPr/>
                    <a:lstStyle/>
                    <a:p>
                      <a:pPr algn="ctr"/>
                      <a:r>
                        <a:rPr lang="en-US" sz="2400" dirty="0">
                          <a:solidFill>
                            <a:schemeClr val="tx1"/>
                          </a:solidFill>
                        </a:rPr>
                        <a:t>992</a:t>
                      </a:r>
                    </a:p>
                  </a:txBody>
                  <a:tcPr anchor="ctr">
                    <a:solidFill>
                      <a:schemeClr val="accent1">
                        <a:lumMod val="20000"/>
                        <a:lumOff val="80000"/>
                      </a:schemeClr>
                    </a:solidFill>
                  </a:tcPr>
                </a:tc>
                <a:tc>
                  <a:txBody>
                    <a:bodyPr/>
                    <a:lstStyle/>
                    <a:p>
                      <a:pPr algn="ctr"/>
                      <a:r>
                        <a:rPr lang="en-US" sz="2400" dirty="0">
                          <a:solidFill>
                            <a:schemeClr val="tx1"/>
                          </a:solidFill>
                        </a:rPr>
                        <a:t>1,247</a:t>
                      </a:r>
                    </a:p>
                  </a:txBody>
                  <a:tcPr anchor="ctr">
                    <a:solidFill>
                      <a:schemeClr val="accent1">
                        <a:lumMod val="20000"/>
                        <a:lumOff val="80000"/>
                      </a:schemeClr>
                    </a:solidFill>
                  </a:tcPr>
                </a:tc>
                <a:tc>
                  <a:txBody>
                    <a:bodyPr/>
                    <a:lstStyle/>
                    <a:p>
                      <a:pPr algn="ctr"/>
                      <a:r>
                        <a:rPr lang="en-US" sz="2400" dirty="0">
                          <a:solidFill>
                            <a:schemeClr val="tx1"/>
                          </a:solidFill>
                        </a:rPr>
                        <a:t>897</a:t>
                      </a:r>
                    </a:p>
                  </a:txBody>
                  <a:tcPr anchor="ctr">
                    <a:solidFill>
                      <a:schemeClr val="accent1">
                        <a:lumMod val="20000"/>
                        <a:lumOff val="80000"/>
                      </a:schemeClr>
                    </a:solidFill>
                  </a:tcPr>
                </a:tc>
                <a:tc>
                  <a:txBody>
                    <a:bodyPr/>
                    <a:lstStyle/>
                    <a:p>
                      <a:pPr algn="ctr"/>
                      <a:r>
                        <a:rPr lang="en-US" sz="2400" dirty="0">
                          <a:solidFill>
                            <a:schemeClr val="tx1"/>
                          </a:solidFill>
                        </a:rPr>
                        <a:t>686</a:t>
                      </a:r>
                    </a:p>
                  </a:txBody>
                  <a:tcPr anchor="ctr">
                    <a:solidFill>
                      <a:schemeClr val="accent1">
                        <a:lumMod val="20000"/>
                        <a:lumOff val="80000"/>
                      </a:schemeClr>
                    </a:solidFill>
                  </a:tcPr>
                </a:tc>
                <a:tc>
                  <a:txBody>
                    <a:bodyPr/>
                    <a:lstStyle/>
                    <a:p>
                      <a:pPr algn="ctr"/>
                      <a:r>
                        <a:rPr lang="en-US" sz="2400" dirty="0">
                          <a:solidFill>
                            <a:schemeClr val="tx1"/>
                          </a:solidFill>
                        </a:rPr>
                        <a:t>844</a:t>
                      </a:r>
                    </a:p>
                  </a:txBody>
                  <a:tcPr anchor="ctr">
                    <a:solidFill>
                      <a:schemeClr val="accent1">
                        <a:lumMod val="20000"/>
                        <a:lumOff val="80000"/>
                      </a:schemeClr>
                    </a:solidFill>
                  </a:tcPr>
                </a:tc>
                <a:extLst>
                  <a:ext uri="{0D108BD9-81ED-4DB2-BD59-A6C34878D82A}">
                    <a16:rowId xmlns:a16="http://schemas.microsoft.com/office/drawing/2014/main" val="10004"/>
                  </a:ext>
                </a:extLst>
              </a:tr>
              <a:tr h="574454">
                <a:tc>
                  <a:txBody>
                    <a:bodyPr/>
                    <a:lstStyle/>
                    <a:p>
                      <a:r>
                        <a:rPr lang="en-US" sz="2400" dirty="0">
                          <a:solidFill>
                            <a:schemeClr val="tx1"/>
                          </a:solidFill>
                        </a:rPr>
                        <a:t>Sorghum Acres</a:t>
                      </a:r>
                    </a:p>
                  </a:txBody>
                  <a:tcPr anchor="ctr">
                    <a:solidFill>
                      <a:schemeClr val="accent1">
                        <a:lumMod val="40000"/>
                        <a:lumOff val="60000"/>
                      </a:schemeClr>
                    </a:solidFill>
                  </a:tcPr>
                </a:tc>
                <a:tc>
                  <a:txBody>
                    <a:bodyPr/>
                    <a:lstStyle/>
                    <a:p>
                      <a:pPr algn="ctr"/>
                      <a:r>
                        <a:rPr lang="en-US" sz="2400" dirty="0">
                          <a:solidFill>
                            <a:schemeClr val="tx1"/>
                          </a:solidFill>
                        </a:rPr>
                        <a:t>474</a:t>
                      </a:r>
                    </a:p>
                  </a:txBody>
                  <a:tcPr anchor="ctr">
                    <a:solidFill>
                      <a:schemeClr val="accent1">
                        <a:lumMod val="40000"/>
                        <a:lumOff val="60000"/>
                      </a:schemeClr>
                    </a:solidFill>
                  </a:tcPr>
                </a:tc>
                <a:tc>
                  <a:txBody>
                    <a:bodyPr/>
                    <a:lstStyle/>
                    <a:p>
                      <a:pPr algn="ctr"/>
                      <a:r>
                        <a:rPr lang="en-US" sz="2400" dirty="0">
                          <a:solidFill>
                            <a:schemeClr val="tx1"/>
                          </a:solidFill>
                        </a:rPr>
                        <a:t>445</a:t>
                      </a:r>
                    </a:p>
                  </a:txBody>
                  <a:tcPr anchor="ctr">
                    <a:solidFill>
                      <a:schemeClr val="accent1">
                        <a:lumMod val="40000"/>
                        <a:lumOff val="60000"/>
                      </a:schemeClr>
                    </a:solidFill>
                  </a:tcPr>
                </a:tc>
                <a:tc>
                  <a:txBody>
                    <a:bodyPr/>
                    <a:lstStyle/>
                    <a:p>
                      <a:pPr algn="ctr"/>
                      <a:r>
                        <a:rPr lang="en-US" sz="2400" dirty="0">
                          <a:solidFill>
                            <a:schemeClr val="tx1"/>
                          </a:solidFill>
                        </a:rPr>
                        <a:t>471</a:t>
                      </a:r>
                    </a:p>
                  </a:txBody>
                  <a:tcPr anchor="ctr">
                    <a:solidFill>
                      <a:schemeClr val="accent1">
                        <a:lumMod val="40000"/>
                        <a:lumOff val="60000"/>
                      </a:schemeClr>
                    </a:solidFill>
                  </a:tcPr>
                </a:tc>
                <a:tc>
                  <a:txBody>
                    <a:bodyPr/>
                    <a:lstStyle/>
                    <a:p>
                      <a:pPr algn="ctr"/>
                      <a:r>
                        <a:rPr lang="en-US" sz="2400" dirty="0">
                          <a:solidFill>
                            <a:schemeClr val="tx1"/>
                          </a:solidFill>
                        </a:rPr>
                        <a:t>467</a:t>
                      </a:r>
                    </a:p>
                  </a:txBody>
                  <a:tcPr anchor="ctr">
                    <a:solidFill>
                      <a:schemeClr val="accent1">
                        <a:lumMod val="40000"/>
                        <a:lumOff val="60000"/>
                      </a:schemeClr>
                    </a:solidFill>
                  </a:tcPr>
                </a:tc>
                <a:tc>
                  <a:txBody>
                    <a:bodyPr/>
                    <a:lstStyle/>
                    <a:p>
                      <a:pPr algn="ctr"/>
                      <a:r>
                        <a:rPr lang="en-US" sz="2400" dirty="0">
                          <a:solidFill>
                            <a:schemeClr val="tx1"/>
                          </a:solidFill>
                        </a:rPr>
                        <a:t>582</a:t>
                      </a:r>
                    </a:p>
                  </a:txBody>
                  <a:tcPr anchor="ctr">
                    <a:solidFill>
                      <a:schemeClr val="accent1">
                        <a:lumMod val="40000"/>
                        <a:lumOff val="60000"/>
                      </a:schemeClr>
                    </a:solidFill>
                  </a:tcPr>
                </a:tc>
                <a:tc>
                  <a:txBody>
                    <a:bodyPr/>
                    <a:lstStyle/>
                    <a:p>
                      <a:pPr algn="ctr"/>
                      <a:r>
                        <a:rPr lang="en-US" sz="2400" dirty="0">
                          <a:solidFill>
                            <a:schemeClr val="tx1"/>
                          </a:solidFill>
                        </a:rPr>
                        <a:t>419</a:t>
                      </a:r>
                    </a:p>
                  </a:txBody>
                  <a:tcPr anchor="ctr">
                    <a:solidFill>
                      <a:schemeClr val="accent1">
                        <a:lumMod val="40000"/>
                        <a:lumOff val="60000"/>
                      </a:schemeClr>
                    </a:solidFill>
                  </a:tcPr>
                </a:tc>
                <a:tc>
                  <a:txBody>
                    <a:bodyPr/>
                    <a:lstStyle/>
                    <a:p>
                      <a:pPr algn="ctr"/>
                      <a:r>
                        <a:rPr lang="en-US" sz="2400" dirty="0">
                          <a:solidFill>
                            <a:schemeClr val="tx1"/>
                          </a:solidFill>
                        </a:rPr>
                        <a:t>670</a:t>
                      </a:r>
                    </a:p>
                  </a:txBody>
                  <a:tcPr anchor="ctr">
                    <a:solidFill>
                      <a:schemeClr val="accent1">
                        <a:lumMod val="40000"/>
                        <a:lumOff val="60000"/>
                      </a:schemeClr>
                    </a:solidFill>
                  </a:tcPr>
                </a:tc>
                <a:extLst>
                  <a:ext uri="{0D108BD9-81ED-4DB2-BD59-A6C34878D82A}">
                    <a16:rowId xmlns:a16="http://schemas.microsoft.com/office/drawing/2014/main" val="10005"/>
                  </a:ext>
                </a:extLst>
              </a:tr>
              <a:tr h="574454">
                <a:tc>
                  <a:txBody>
                    <a:bodyPr/>
                    <a:lstStyle/>
                    <a:p>
                      <a:r>
                        <a:rPr lang="en-US" sz="2400" dirty="0">
                          <a:solidFill>
                            <a:schemeClr val="tx1"/>
                          </a:solidFill>
                        </a:rPr>
                        <a:t>Cotton Acres</a:t>
                      </a:r>
                    </a:p>
                  </a:txBody>
                  <a:tcPr anchor="ctr">
                    <a:solidFill>
                      <a:schemeClr val="accent1">
                        <a:lumMod val="20000"/>
                        <a:lumOff val="80000"/>
                      </a:schemeClr>
                    </a:solidFill>
                  </a:tcPr>
                </a:tc>
                <a:tc>
                  <a:txBody>
                    <a:bodyPr/>
                    <a:lstStyle/>
                    <a:p>
                      <a:pPr algn="ctr"/>
                      <a:r>
                        <a:rPr lang="en-US" sz="2400" dirty="0">
                          <a:solidFill>
                            <a:schemeClr val="tx1"/>
                          </a:solidFill>
                        </a:rPr>
                        <a:t>872</a:t>
                      </a:r>
                    </a:p>
                  </a:txBody>
                  <a:tcPr anchor="ctr">
                    <a:solidFill>
                      <a:schemeClr val="accent1">
                        <a:lumMod val="20000"/>
                        <a:lumOff val="80000"/>
                      </a:schemeClr>
                    </a:solidFill>
                  </a:tcPr>
                </a:tc>
                <a:tc>
                  <a:txBody>
                    <a:bodyPr/>
                    <a:lstStyle/>
                    <a:p>
                      <a:pPr algn="ctr"/>
                      <a:r>
                        <a:rPr lang="en-US" sz="2400" dirty="0">
                          <a:solidFill>
                            <a:schemeClr val="tx1"/>
                          </a:solidFill>
                        </a:rPr>
                        <a:t>1,023</a:t>
                      </a:r>
                    </a:p>
                  </a:txBody>
                  <a:tcPr anchor="ctr">
                    <a:solidFill>
                      <a:schemeClr val="accent1">
                        <a:lumMod val="20000"/>
                        <a:lumOff val="80000"/>
                      </a:schemeClr>
                    </a:solidFill>
                  </a:tcPr>
                </a:tc>
                <a:tc>
                  <a:txBody>
                    <a:bodyPr/>
                    <a:lstStyle/>
                    <a:p>
                      <a:pPr algn="ctr"/>
                      <a:r>
                        <a:rPr lang="en-US" sz="2400" dirty="0">
                          <a:solidFill>
                            <a:schemeClr val="tx1"/>
                          </a:solidFill>
                        </a:rPr>
                        <a:t>988</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extLst>
                  <a:ext uri="{0D108BD9-81ED-4DB2-BD59-A6C34878D82A}">
                    <a16:rowId xmlns:a16="http://schemas.microsoft.com/office/drawing/2014/main" val="10006"/>
                  </a:ext>
                </a:extLst>
              </a:tr>
              <a:tr h="574454">
                <a:tc>
                  <a:txBody>
                    <a:bodyPr/>
                    <a:lstStyle/>
                    <a:p>
                      <a:r>
                        <a:rPr lang="en-US" sz="2400" dirty="0">
                          <a:solidFill>
                            <a:schemeClr val="tx1"/>
                          </a:solidFill>
                        </a:rPr>
                        <a:t>Avg.</a:t>
                      </a:r>
                      <a:r>
                        <a:rPr lang="en-US" sz="2400" baseline="0" dirty="0">
                          <a:solidFill>
                            <a:schemeClr val="tx1"/>
                          </a:solidFill>
                        </a:rPr>
                        <a:t> Age</a:t>
                      </a:r>
                      <a:endParaRPr lang="en-US" sz="2400" dirty="0">
                        <a:solidFill>
                          <a:schemeClr val="tx1"/>
                        </a:solidFill>
                      </a:endParaRPr>
                    </a:p>
                  </a:txBody>
                  <a:tcPr anchor="ctr">
                    <a:solidFill>
                      <a:schemeClr val="accent1">
                        <a:lumMod val="40000"/>
                        <a:lumOff val="60000"/>
                      </a:schemeClr>
                    </a:solidFill>
                  </a:tcPr>
                </a:tc>
                <a:tc>
                  <a:txBody>
                    <a:bodyPr/>
                    <a:lstStyle/>
                    <a:p>
                      <a:pPr algn="ctr"/>
                      <a:r>
                        <a:rPr lang="en-US" sz="2400" dirty="0">
                          <a:solidFill>
                            <a:schemeClr val="tx1"/>
                          </a:solidFill>
                        </a:rPr>
                        <a:t>50.2</a:t>
                      </a:r>
                    </a:p>
                  </a:txBody>
                  <a:tcPr anchor="ctr">
                    <a:solidFill>
                      <a:schemeClr val="accent1">
                        <a:lumMod val="40000"/>
                        <a:lumOff val="60000"/>
                      </a:schemeClr>
                    </a:solidFill>
                  </a:tcPr>
                </a:tc>
                <a:tc>
                  <a:txBody>
                    <a:bodyPr/>
                    <a:lstStyle/>
                    <a:p>
                      <a:pPr algn="ctr"/>
                      <a:r>
                        <a:rPr lang="en-US" sz="2400" dirty="0">
                          <a:solidFill>
                            <a:schemeClr val="tx1"/>
                          </a:solidFill>
                        </a:rPr>
                        <a:t>50.1</a:t>
                      </a:r>
                    </a:p>
                  </a:txBody>
                  <a:tcPr anchor="ctr">
                    <a:solidFill>
                      <a:schemeClr val="accent1">
                        <a:lumMod val="40000"/>
                        <a:lumOff val="60000"/>
                      </a:schemeClr>
                    </a:solidFill>
                  </a:tcPr>
                </a:tc>
                <a:tc>
                  <a:txBody>
                    <a:bodyPr/>
                    <a:lstStyle/>
                    <a:p>
                      <a:pPr algn="ctr"/>
                      <a:r>
                        <a:rPr lang="en-US" sz="2400" dirty="0">
                          <a:solidFill>
                            <a:schemeClr val="tx1"/>
                          </a:solidFill>
                        </a:rPr>
                        <a:t>52.6</a:t>
                      </a:r>
                    </a:p>
                  </a:txBody>
                  <a:tcPr anchor="ctr">
                    <a:solidFill>
                      <a:schemeClr val="accent1">
                        <a:lumMod val="40000"/>
                        <a:lumOff val="60000"/>
                      </a:schemeClr>
                    </a:solidFill>
                  </a:tcPr>
                </a:tc>
                <a:tc>
                  <a:txBody>
                    <a:bodyPr/>
                    <a:lstStyle/>
                    <a:p>
                      <a:pPr algn="ctr"/>
                      <a:r>
                        <a:rPr lang="en-US" sz="2400" dirty="0">
                          <a:solidFill>
                            <a:schemeClr val="tx1"/>
                          </a:solidFill>
                        </a:rPr>
                        <a:t>53.4</a:t>
                      </a:r>
                    </a:p>
                  </a:txBody>
                  <a:tcPr anchor="ctr">
                    <a:solidFill>
                      <a:schemeClr val="accent1">
                        <a:lumMod val="40000"/>
                        <a:lumOff val="60000"/>
                      </a:schemeClr>
                    </a:solidFill>
                  </a:tcPr>
                </a:tc>
                <a:tc>
                  <a:txBody>
                    <a:bodyPr/>
                    <a:lstStyle/>
                    <a:p>
                      <a:pPr algn="ctr"/>
                      <a:r>
                        <a:rPr lang="en-US" sz="2400" dirty="0">
                          <a:solidFill>
                            <a:schemeClr val="tx1"/>
                          </a:solidFill>
                        </a:rPr>
                        <a:t>51.7</a:t>
                      </a:r>
                    </a:p>
                  </a:txBody>
                  <a:tcPr anchor="ctr">
                    <a:solidFill>
                      <a:schemeClr val="accent1">
                        <a:lumMod val="40000"/>
                        <a:lumOff val="60000"/>
                      </a:schemeClr>
                    </a:solidFill>
                  </a:tcPr>
                </a:tc>
                <a:tc>
                  <a:txBody>
                    <a:bodyPr/>
                    <a:lstStyle/>
                    <a:p>
                      <a:pPr algn="ctr"/>
                      <a:r>
                        <a:rPr lang="en-US" sz="2400" dirty="0">
                          <a:solidFill>
                            <a:schemeClr val="tx1"/>
                          </a:solidFill>
                        </a:rPr>
                        <a:t>52.9</a:t>
                      </a:r>
                    </a:p>
                  </a:txBody>
                  <a:tcPr anchor="ctr">
                    <a:solidFill>
                      <a:schemeClr val="accent1">
                        <a:lumMod val="40000"/>
                        <a:lumOff val="60000"/>
                      </a:schemeClr>
                    </a:solidFill>
                  </a:tcPr>
                </a:tc>
                <a:tc>
                  <a:txBody>
                    <a:bodyPr/>
                    <a:lstStyle/>
                    <a:p>
                      <a:pPr algn="ctr"/>
                      <a:r>
                        <a:rPr lang="en-US" sz="2400" dirty="0">
                          <a:solidFill>
                            <a:schemeClr val="tx1"/>
                          </a:solidFill>
                        </a:rPr>
                        <a:t>52.8</a:t>
                      </a:r>
                    </a:p>
                  </a:txBody>
                  <a:tcPr anchor="ctr">
                    <a:solidFill>
                      <a:schemeClr val="accent1">
                        <a:lumMod val="40000"/>
                        <a:lumOff val="60000"/>
                      </a:schemeClr>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2933700" y="5699570"/>
            <a:ext cx="7429500" cy="400110"/>
          </a:xfrm>
          <a:prstGeom prst="rect">
            <a:avLst/>
          </a:prstGeom>
          <a:noFill/>
        </p:spPr>
        <p:txBody>
          <a:bodyPr wrap="square" rtlCol="0">
            <a:spAutoFit/>
          </a:bodyPr>
          <a:lstStyle/>
          <a:p>
            <a:pPr algn="r"/>
            <a:r>
              <a:rPr lang="en-US" sz="2000" dirty="0"/>
              <a:t>Based on registered farmers completing demographic information</a:t>
            </a:r>
          </a:p>
        </p:txBody>
      </p:sp>
      <p:sp>
        <p:nvSpPr>
          <p:cNvPr id="5" name="Slide Number Placeholder 4"/>
          <p:cNvSpPr>
            <a:spLocks noGrp="1"/>
          </p:cNvSpPr>
          <p:nvPr>
            <p:ph type="sldNum" sz="quarter" idx="12"/>
          </p:nvPr>
        </p:nvSpPr>
        <p:spPr/>
        <p:txBody>
          <a:bodyPr/>
          <a:lstStyle/>
          <a:p>
            <a:fld id="{766E8475-7E21-44D6-BCAB-5602E25F568C}" type="slidenum">
              <a:rPr lang="en-US" smtClean="0"/>
              <a:t>6</a:t>
            </a:fld>
            <a:endParaRPr lang="en-US"/>
          </a:p>
        </p:txBody>
      </p:sp>
    </p:spTree>
    <p:extLst>
      <p:ext uri="{BB962C8B-B14F-4D97-AF65-F5344CB8AC3E}">
        <p14:creationId xmlns:p14="http://schemas.microsoft.com/office/powerpoint/2010/main" val="179133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035" y="298957"/>
            <a:ext cx="8915400" cy="553936"/>
          </a:xfrm>
        </p:spPr>
        <p:txBody>
          <a:bodyPr>
            <a:normAutofit fontScale="90000"/>
          </a:bodyPr>
          <a:lstStyle/>
          <a:p>
            <a:r>
              <a:rPr lang="en-US" dirty="0">
                <a:solidFill>
                  <a:schemeClr val="tx1">
                    <a:lumMod val="85000"/>
                    <a:lumOff val="15000"/>
                  </a:schemeClr>
                </a:solidFill>
              </a:rPr>
              <a:t>Farmer Profile - Continued</a:t>
            </a:r>
          </a:p>
        </p:txBody>
      </p:sp>
      <p:sp>
        <p:nvSpPr>
          <p:cNvPr id="2" name="Slide Number Placeholder 1"/>
          <p:cNvSpPr>
            <a:spLocks noGrp="1"/>
          </p:cNvSpPr>
          <p:nvPr>
            <p:ph type="sldNum" sz="quarter" idx="4294967295"/>
          </p:nvPr>
        </p:nvSpPr>
        <p:spPr>
          <a:xfrm>
            <a:off x="9683750" y="6459539"/>
            <a:ext cx="984250" cy="365125"/>
          </a:xfrm>
        </p:spPr>
        <p:txBody>
          <a:bodyPr/>
          <a:lstStyle/>
          <a:p>
            <a:fld id="{766E8475-7E21-44D6-BCAB-5602E25F568C}" type="slidenum">
              <a:rPr lang="en-US" smtClean="0"/>
              <a:t>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87851375"/>
              </p:ext>
            </p:extLst>
          </p:nvPr>
        </p:nvGraphicFramePr>
        <p:xfrm>
          <a:off x="609600" y="876300"/>
          <a:ext cx="10972800" cy="4764805"/>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1065846">
                  <a:extLst>
                    <a:ext uri="{9D8B030D-6E8A-4147-A177-3AD203B41FA5}">
                      <a16:colId xmlns:a16="http://schemas.microsoft.com/office/drawing/2014/main" val="20002"/>
                    </a:ext>
                  </a:extLst>
                </a:gridCol>
                <a:gridCol w="1333853">
                  <a:extLst>
                    <a:ext uri="{9D8B030D-6E8A-4147-A177-3AD203B41FA5}">
                      <a16:colId xmlns:a16="http://schemas.microsoft.com/office/drawing/2014/main" val="20003"/>
                    </a:ext>
                  </a:extLst>
                </a:gridCol>
                <a:gridCol w="1171010">
                  <a:extLst>
                    <a:ext uri="{9D8B030D-6E8A-4147-A177-3AD203B41FA5}">
                      <a16:colId xmlns:a16="http://schemas.microsoft.com/office/drawing/2014/main" val="20004"/>
                    </a:ext>
                  </a:extLst>
                </a:gridCol>
                <a:gridCol w="1301123">
                  <a:extLst>
                    <a:ext uri="{9D8B030D-6E8A-4147-A177-3AD203B41FA5}">
                      <a16:colId xmlns:a16="http://schemas.microsoft.com/office/drawing/2014/main" val="20005"/>
                    </a:ext>
                  </a:extLst>
                </a:gridCol>
                <a:gridCol w="1387864">
                  <a:extLst>
                    <a:ext uri="{9D8B030D-6E8A-4147-A177-3AD203B41FA5}">
                      <a16:colId xmlns:a16="http://schemas.microsoft.com/office/drawing/2014/main" val="20006"/>
                    </a:ext>
                  </a:extLst>
                </a:gridCol>
                <a:gridCol w="1474604">
                  <a:extLst>
                    <a:ext uri="{9D8B030D-6E8A-4147-A177-3AD203B41FA5}">
                      <a16:colId xmlns:a16="http://schemas.microsoft.com/office/drawing/2014/main" val="20007"/>
                    </a:ext>
                  </a:extLst>
                </a:gridCol>
              </a:tblGrid>
              <a:tr h="600580">
                <a:tc>
                  <a:txBody>
                    <a:bodyPr/>
                    <a:lstStyle/>
                    <a:p>
                      <a:pPr algn="l"/>
                      <a:endParaRPr lang="en-US" sz="2000" dirty="0">
                        <a:solidFill>
                          <a:schemeClr val="tx2"/>
                        </a:solidFill>
                      </a:endParaRPr>
                    </a:p>
                  </a:txBody>
                  <a:tcPr>
                    <a:solidFill>
                      <a:schemeClr val="accent2"/>
                    </a:solidFill>
                  </a:tcPr>
                </a:tc>
                <a:tc>
                  <a:txBody>
                    <a:bodyPr/>
                    <a:lstStyle/>
                    <a:p>
                      <a:pPr algn="ctr"/>
                      <a:r>
                        <a:rPr lang="en-US" sz="2400" dirty="0">
                          <a:solidFill>
                            <a:schemeClr val="bg1"/>
                          </a:solidFill>
                        </a:rPr>
                        <a:t>2018</a:t>
                      </a:r>
                    </a:p>
                  </a:txBody>
                  <a:tcPr anchor="ctr">
                    <a:solidFill>
                      <a:schemeClr val="accent2"/>
                    </a:solidFill>
                  </a:tcPr>
                </a:tc>
                <a:tc>
                  <a:txBody>
                    <a:bodyPr/>
                    <a:lstStyle/>
                    <a:p>
                      <a:pPr algn="ctr"/>
                      <a:r>
                        <a:rPr lang="en-US" sz="2400" dirty="0">
                          <a:solidFill>
                            <a:schemeClr val="bg1"/>
                          </a:solidFill>
                        </a:rPr>
                        <a:t>2017</a:t>
                      </a:r>
                    </a:p>
                  </a:txBody>
                  <a:tcPr anchor="ctr">
                    <a:solidFill>
                      <a:schemeClr val="accent2"/>
                    </a:solidFill>
                  </a:tcPr>
                </a:tc>
                <a:tc>
                  <a:txBody>
                    <a:bodyPr/>
                    <a:lstStyle/>
                    <a:p>
                      <a:pPr algn="ctr"/>
                      <a:r>
                        <a:rPr lang="en-US" sz="2400" dirty="0">
                          <a:solidFill>
                            <a:schemeClr val="bg1"/>
                          </a:solidFill>
                        </a:rPr>
                        <a:t>2016</a:t>
                      </a:r>
                    </a:p>
                  </a:txBody>
                  <a:tcPr anchor="ctr">
                    <a:solidFill>
                      <a:schemeClr val="accent2"/>
                    </a:solidFill>
                  </a:tcPr>
                </a:tc>
                <a:tc>
                  <a:txBody>
                    <a:bodyPr/>
                    <a:lstStyle/>
                    <a:p>
                      <a:pPr algn="ctr"/>
                      <a:r>
                        <a:rPr lang="en-US" sz="2400" dirty="0">
                          <a:solidFill>
                            <a:schemeClr val="bg1"/>
                          </a:solidFill>
                        </a:rPr>
                        <a:t>2015</a:t>
                      </a:r>
                    </a:p>
                  </a:txBody>
                  <a:tcPr anchor="ctr">
                    <a:solidFill>
                      <a:schemeClr val="accent2"/>
                    </a:solidFill>
                  </a:tcPr>
                </a:tc>
                <a:tc>
                  <a:txBody>
                    <a:bodyPr/>
                    <a:lstStyle/>
                    <a:p>
                      <a:pPr algn="ctr"/>
                      <a:r>
                        <a:rPr lang="en-US" sz="2400" dirty="0">
                          <a:solidFill>
                            <a:schemeClr val="bg1"/>
                          </a:solidFill>
                        </a:rPr>
                        <a:t>2014</a:t>
                      </a:r>
                    </a:p>
                  </a:txBody>
                  <a:tcPr anchor="ctr">
                    <a:solidFill>
                      <a:schemeClr val="accent2"/>
                    </a:solidFill>
                  </a:tcPr>
                </a:tc>
                <a:tc>
                  <a:txBody>
                    <a:bodyPr/>
                    <a:lstStyle/>
                    <a:p>
                      <a:pPr algn="ctr"/>
                      <a:r>
                        <a:rPr lang="en-US" sz="2400" dirty="0">
                          <a:solidFill>
                            <a:schemeClr val="bg1"/>
                          </a:solidFill>
                        </a:rPr>
                        <a:t>2013</a:t>
                      </a:r>
                    </a:p>
                  </a:txBody>
                  <a:tcPr anchor="ctr">
                    <a:solidFill>
                      <a:schemeClr val="accent2"/>
                    </a:solidFill>
                  </a:tcPr>
                </a:tc>
                <a:tc>
                  <a:txBody>
                    <a:bodyPr/>
                    <a:lstStyle/>
                    <a:p>
                      <a:pPr algn="ctr"/>
                      <a:r>
                        <a:rPr lang="en-US" sz="2400" dirty="0">
                          <a:solidFill>
                            <a:schemeClr val="bg1"/>
                          </a:solidFill>
                        </a:rPr>
                        <a:t>2012</a:t>
                      </a:r>
                    </a:p>
                  </a:txBody>
                  <a:tcPr anchor="ctr">
                    <a:solidFill>
                      <a:schemeClr val="accent2"/>
                    </a:solidFill>
                  </a:tcPr>
                </a:tc>
                <a:extLst>
                  <a:ext uri="{0D108BD9-81ED-4DB2-BD59-A6C34878D82A}">
                    <a16:rowId xmlns:a16="http://schemas.microsoft.com/office/drawing/2014/main" val="10000"/>
                  </a:ext>
                </a:extLst>
              </a:tr>
              <a:tr h="668253">
                <a:tc>
                  <a:txBody>
                    <a:bodyPr/>
                    <a:lstStyle/>
                    <a:p>
                      <a:pPr algn="l"/>
                      <a:r>
                        <a:rPr lang="en-US" sz="2400" dirty="0">
                          <a:solidFill>
                            <a:schemeClr val="tx1"/>
                          </a:solidFill>
                        </a:rPr>
                        <a:t>No. Feedlot Cattle</a:t>
                      </a:r>
                    </a:p>
                  </a:txBody>
                  <a:tcPr anchor="ctr">
                    <a:solidFill>
                      <a:schemeClr val="accent1">
                        <a:lumMod val="20000"/>
                        <a:lumOff val="80000"/>
                      </a:schemeClr>
                    </a:solidFill>
                  </a:tcPr>
                </a:tc>
                <a:tc>
                  <a:txBody>
                    <a:bodyPr/>
                    <a:lstStyle/>
                    <a:p>
                      <a:pPr algn="ctr"/>
                      <a:r>
                        <a:rPr lang="en-US" sz="2400" dirty="0">
                          <a:solidFill>
                            <a:schemeClr val="tx1"/>
                          </a:solidFill>
                        </a:rPr>
                        <a:t>550</a:t>
                      </a:r>
                    </a:p>
                  </a:txBody>
                  <a:tcPr anchor="ctr">
                    <a:solidFill>
                      <a:schemeClr val="accent1">
                        <a:lumMod val="20000"/>
                        <a:lumOff val="80000"/>
                      </a:schemeClr>
                    </a:solidFill>
                  </a:tcPr>
                </a:tc>
                <a:tc>
                  <a:txBody>
                    <a:bodyPr/>
                    <a:lstStyle/>
                    <a:p>
                      <a:pPr algn="ctr"/>
                      <a:r>
                        <a:rPr lang="en-US" sz="2400" dirty="0">
                          <a:solidFill>
                            <a:schemeClr val="tx1"/>
                          </a:solidFill>
                        </a:rPr>
                        <a:t>314</a:t>
                      </a:r>
                    </a:p>
                  </a:txBody>
                  <a:tcPr anchor="ctr">
                    <a:solidFill>
                      <a:schemeClr val="accent1">
                        <a:lumMod val="20000"/>
                        <a:lumOff val="80000"/>
                      </a:schemeClr>
                    </a:solidFill>
                  </a:tcPr>
                </a:tc>
                <a:tc>
                  <a:txBody>
                    <a:bodyPr/>
                    <a:lstStyle/>
                    <a:p>
                      <a:pPr algn="ctr"/>
                      <a:r>
                        <a:rPr lang="en-US" sz="2400" dirty="0">
                          <a:solidFill>
                            <a:schemeClr val="tx1"/>
                          </a:solidFill>
                        </a:rPr>
                        <a:t>604</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extLst>
                  <a:ext uri="{0D108BD9-81ED-4DB2-BD59-A6C34878D82A}">
                    <a16:rowId xmlns:a16="http://schemas.microsoft.com/office/drawing/2014/main" val="10001"/>
                  </a:ext>
                </a:extLst>
              </a:tr>
              <a:tr h="668253">
                <a:tc>
                  <a:txBody>
                    <a:bodyPr/>
                    <a:lstStyle/>
                    <a:p>
                      <a:pPr algn="l"/>
                      <a:r>
                        <a:rPr lang="en-US" sz="2400" dirty="0">
                          <a:solidFill>
                            <a:schemeClr val="tx1"/>
                          </a:solidFill>
                        </a:rPr>
                        <a:t>Cow/Calf</a:t>
                      </a:r>
                      <a:r>
                        <a:rPr lang="en-US" sz="2400" baseline="0" dirty="0">
                          <a:solidFill>
                            <a:schemeClr val="tx1"/>
                          </a:solidFill>
                        </a:rPr>
                        <a:t> Pairs</a:t>
                      </a:r>
                      <a:endParaRPr lang="en-US" sz="2400" dirty="0">
                        <a:solidFill>
                          <a:schemeClr val="tx1"/>
                        </a:solidFill>
                      </a:endParaRPr>
                    </a:p>
                  </a:txBody>
                  <a:tcPr anchor="ctr">
                    <a:solidFill>
                      <a:schemeClr val="accent1">
                        <a:lumMod val="40000"/>
                        <a:lumOff val="60000"/>
                      </a:schemeClr>
                    </a:solidFill>
                  </a:tcPr>
                </a:tc>
                <a:tc>
                  <a:txBody>
                    <a:bodyPr/>
                    <a:lstStyle/>
                    <a:p>
                      <a:pPr algn="ctr"/>
                      <a:r>
                        <a:rPr lang="en-US" sz="2400" dirty="0">
                          <a:solidFill>
                            <a:schemeClr val="tx1"/>
                          </a:solidFill>
                        </a:rPr>
                        <a:t>240</a:t>
                      </a:r>
                    </a:p>
                  </a:txBody>
                  <a:tcPr anchor="ctr">
                    <a:solidFill>
                      <a:schemeClr val="accent1">
                        <a:lumMod val="40000"/>
                        <a:lumOff val="60000"/>
                      </a:schemeClr>
                    </a:solidFill>
                  </a:tcPr>
                </a:tc>
                <a:tc>
                  <a:txBody>
                    <a:bodyPr/>
                    <a:lstStyle/>
                    <a:p>
                      <a:pPr algn="ctr"/>
                      <a:r>
                        <a:rPr lang="en-US" sz="2400" dirty="0">
                          <a:solidFill>
                            <a:schemeClr val="tx1"/>
                          </a:solidFill>
                        </a:rPr>
                        <a:t>177</a:t>
                      </a:r>
                    </a:p>
                  </a:txBody>
                  <a:tcPr anchor="ctr">
                    <a:solidFill>
                      <a:schemeClr val="accent1">
                        <a:lumMod val="40000"/>
                        <a:lumOff val="60000"/>
                      </a:schemeClr>
                    </a:solidFill>
                  </a:tcPr>
                </a:tc>
                <a:tc>
                  <a:txBody>
                    <a:bodyPr/>
                    <a:lstStyle/>
                    <a:p>
                      <a:pPr algn="ctr"/>
                      <a:r>
                        <a:rPr lang="en-US" sz="2400" dirty="0">
                          <a:solidFill>
                            <a:schemeClr val="tx1"/>
                          </a:solidFill>
                        </a:rPr>
                        <a:t>150</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extLst>
                  <a:ext uri="{0D108BD9-81ED-4DB2-BD59-A6C34878D82A}">
                    <a16:rowId xmlns:a16="http://schemas.microsoft.com/office/drawing/2014/main" val="10002"/>
                  </a:ext>
                </a:extLst>
              </a:tr>
              <a:tr h="668253">
                <a:tc>
                  <a:txBody>
                    <a:bodyPr/>
                    <a:lstStyle/>
                    <a:p>
                      <a:pPr algn="l"/>
                      <a:r>
                        <a:rPr lang="en-US" sz="2400" dirty="0">
                          <a:solidFill>
                            <a:schemeClr val="tx1"/>
                          </a:solidFill>
                        </a:rPr>
                        <a:t>Avg. Cattle</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481</a:t>
                      </a:r>
                    </a:p>
                  </a:txBody>
                  <a:tcPr anchor="ctr">
                    <a:solidFill>
                      <a:schemeClr val="accent1">
                        <a:lumMod val="20000"/>
                        <a:lumOff val="80000"/>
                      </a:schemeClr>
                    </a:solidFill>
                  </a:tcPr>
                </a:tc>
                <a:tc>
                  <a:txBody>
                    <a:bodyPr/>
                    <a:lstStyle/>
                    <a:p>
                      <a:pPr algn="ctr"/>
                      <a:r>
                        <a:rPr lang="en-US" sz="2400" dirty="0">
                          <a:solidFill>
                            <a:schemeClr val="tx1"/>
                          </a:solidFill>
                        </a:rPr>
                        <a:t>414</a:t>
                      </a:r>
                    </a:p>
                  </a:txBody>
                  <a:tcPr anchor="ctr">
                    <a:solidFill>
                      <a:schemeClr val="accent1">
                        <a:lumMod val="20000"/>
                        <a:lumOff val="80000"/>
                      </a:schemeClr>
                    </a:solidFill>
                  </a:tcPr>
                </a:tc>
                <a:tc>
                  <a:txBody>
                    <a:bodyPr/>
                    <a:lstStyle/>
                    <a:p>
                      <a:pPr algn="ctr"/>
                      <a:r>
                        <a:rPr lang="en-US" sz="2400" dirty="0">
                          <a:solidFill>
                            <a:schemeClr val="tx1"/>
                          </a:solidFill>
                        </a:rPr>
                        <a:t>446</a:t>
                      </a:r>
                    </a:p>
                  </a:txBody>
                  <a:tcPr anchor="ctr">
                    <a:solidFill>
                      <a:schemeClr val="accent1">
                        <a:lumMod val="20000"/>
                        <a:lumOff val="80000"/>
                      </a:schemeClr>
                    </a:solidFill>
                  </a:tcPr>
                </a:tc>
                <a:tc>
                  <a:txBody>
                    <a:bodyPr/>
                    <a:lstStyle/>
                    <a:p>
                      <a:pPr algn="ctr"/>
                      <a:r>
                        <a:rPr lang="en-US" sz="2400" dirty="0">
                          <a:solidFill>
                            <a:schemeClr val="tx1"/>
                          </a:solidFill>
                        </a:rPr>
                        <a:t>401</a:t>
                      </a:r>
                    </a:p>
                  </a:txBody>
                  <a:tcPr anchor="ctr">
                    <a:solidFill>
                      <a:schemeClr val="accent1">
                        <a:lumMod val="20000"/>
                        <a:lumOff val="80000"/>
                      </a:schemeClr>
                    </a:solidFill>
                  </a:tcPr>
                </a:tc>
                <a:extLst>
                  <a:ext uri="{0D108BD9-81ED-4DB2-BD59-A6C34878D82A}">
                    <a16:rowId xmlns:a16="http://schemas.microsoft.com/office/drawing/2014/main" val="10003"/>
                  </a:ext>
                </a:extLst>
              </a:tr>
              <a:tr h="668253">
                <a:tc>
                  <a:txBody>
                    <a:bodyPr/>
                    <a:lstStyle/>
                    <a:p>
                      <a:pPr algn="l"/>
                      <a:r>
                        <a:rPr lang="en-US" sz="2400" dirty="0">
                          <a:solidFill>
                            <a:schemeClr val="tx1"/>
                          </a:solidFill>
                        </a:rPr>
                        <a:t>Avg. Hogs</a:t>
                      </a:r>
                    </a:p>
                  </a:txBody>
                  <a:tcPr anchor="ctr">
                    <a:solidFill>
                      <a:schemeClr val="accent1">
                        <a:lumMod val="40000"/>
                        <a:lumOff val="60000"/>
                      </a:schemeClr>
                    </a:solidFill>
                  </a:tcPr>
                </a:tc>
                <a:tc>
                  <a:txBody>
                    <a:bodyPr/>
                    <a:lstStyle/>
                    <a:p>
                      <a:pPr algn="ctr"/>
                      <a:r>
                        <a:rPr lang="en-US" sz="2400" dirty="0">
                          <a:solidFill>
                            <a:schemeClr val="tx1"/>
                          </a:solidFill>
                        </a:rPr>
                        <a:t>7,500</a:t>
                      </a:r>
                    </a:p>
                  </a:txBody>
                  <a:tcPr anchor="ctr">
                    <a:solidFill>
                      <a:schemeClr val="accent1">
                        <a:lumMod val="40000"/>
                        <a:lumOff val="60000"/>
                      </a:schemeClr>
                    </a:solidFill>
                  </a:tcPr>
                </a:tc>
                <a:tc>
                  <a:txBody>
                    <a:bodyPr/>
                    <a:lstStyle/>
                    <a:p>
                      <a:pPr algn="ctr"/>
                      <a:r>
                        <a:rPr lang="en-US" sz="2400" dirty="0">
                          <a:solidFill>
                            <a:schemeClr val="tx1"/>
                          </a:solidFill>
                        </a:rPr>
                        <a:t>7,956</a:t>
                      </a:r>
                    </a:p>
                  </a:txBody>
                  <a:tcPr anchor="ctr">
                    <a:solidFill>
                      <a:schemeClr val="accent1">
                        <a:lumMod val="40000"/>
                        <a:lumOff val="60000"/>
                      </a:schemeClr>
                    </a:solidFill>
                  </a:tcPr>
                </a:tc>
                <a:tc>
                  <a:txBody>
                    <a:bodyPr/>
                    <a:lstStyle/>
                    <a:p>
                      <a:pPr algn="ctr"/>
                      <a:r>
                        <a:rPr lang="en-US" sz="2400" dirty="0">
                          <a:solidFill>
                            <a:schemeClr val="tx1"/>
                          </a:solidFill>
                        </a:rPr>
                        <a:t>7,994</a:t>
                      </a:r>
                    </a:p>
                  </a:txBody>
                  <a:tcPr anchor="ctr">
                    <a:solidFill>
                      <a:schemeClr val="accent1">
                        <a:lumMod val="40000"/>
                        <a:lumOff val="60000"/>
                      </a:schemeClr>
                    </a:solidFill>
                  </a:tcPr>
                </a:tc>
                <a:tc>
                  <a:txBody>
                    <a:bodyPr/>
                    <a:lstStyle/>
                    <a:p>
                      <a:pPr algn="ctr"/>
                      <a:r>
                        <a:rPr lang="en-US" sz="2400" dirty="0">
                          <a:solidFill>
                            <a:schemeClr val="tx1"/>
                          </a:solidFill>
                        </a:rPr>
                        <a:t>7,363</a:t>
                      </a:r>
                    </a:p>
                  </a:txBody>
                  <a:tcPr anchor="ctr">
                    <a:solidFill>
                      <a:schemeClr val="accent1">
                        <a:lumMod val="40000"/>
                        <a:lumOff val="60000"/>
                      </a:schemeClr>
                    </a:solidFill>
                  </a:tcPr>
                </a:tc>
                <a:tc>
                  <a:txBody>
                    <a:bodyPr/>
                    <a:lstStyle/>
                    <a:p>
                      <a:pPr algn="ctr"/>
                      <a:r>
                        <a:rPr lang="en-US" sz="2400" dirty="0">
                          <a:solidFill>
                            <a:schemeClr val="tx1"/>
                          </a:solidFill>
                        </a:rPr>
                        <a:t>6,511</a:t>
                      </a:r>
                    </a:p>
                  </a:txBody>
                  <a:tcPr anchor="ctr">
                    <a:solidFill>
                      <a:schemeClr val="accent1">
                        <a:lumMod val="40000"/>
                        <a:lumOff val="60000"/>
                      </a:schemeClr>
                    </a:solidFill>
                  </a:tcPr>
                </a:tc>
                <a:tc>
                  <a:txBody>
                    <a:bodyPr/>
                    <a:lstStyle/>
                    <a:p>
                      <a:pPr algn="ctr"/>
                      <a:r>
                        <a:rPr lang="en-US" sz="2400" dirty="0">
                          <a:solidFill>
                            <a:schemeClr val="tx1"/>
                          </a:solidFill>
                        </a:rPr>
                        <a:t>7,280</a:t>
                      </a:r>
                    </a:p>
                  </a:txBody>
                  <a:tcPr anchor="ctr">
                    <a:solidFill>
                      <a:schemeClr val="accent1">
                        <a:lumMod val="40000"/>
                        <a:lumOff val="60000"/>
                      </a:schemeClr>
                    </a:solidFill>
                  </a:tcPr>
                </a:tc>
                <a:tc>
                  <a:txBody>
                    <a:bodyPr/>
                    <a:lstStyle/>
                    <a:p>
                      <a:pPr algn="ctr"/>
                      <a:r>
                        <a:rPr lang="en-US" sz="2400" dirty="0">
                          <a:solidFill>
                            <a:schemeClr val="tx1"/>
                          </a:solidFill>
                        </a:rPr>
                        <a:t>8,642</a:t>
                      </a:r>
                    </a:p>
                  </a:txBody>
                  <a:tcPr anchor="ctr">
                    <a:solidFill>
                      <a:schemeClr val="accent1">
                        <a:lumMod val="40000"/>
                        <a:lumOff val="60000"/>
                      </a:schemeClr>
                    </a:solidFill>
                  </a:tcPr>
                </a:tc>
                <a:extLst>
                  <a:ext uri="{0D108BD9-81ED-4DB2-BD59-A6C34878D82A}">
                    <a16:rowId xmlns:a16="http://schemas.microsoft.com/office/drawing/2014/main" val="10004"/>
                  </a:ext>
                </a:extLst>
              </a:tr>
              <a:tr h="668253">
                <a:tc>
                  <a:txBody>
                    <a:bodyPr/>
                    <a:lstStyle/>
                    <a:p>
                      <a:pPr algn="l"/>
                      <a:r>
                        <a:rPr lang="en-US" sz="2400" dirty="0">
                          <a:solidFill>
                            <a:schemeClr val="tx1"/>
                          </a:solidFill>
                        </a:rPr>
                        <a:t>Hay/Forage</a:t>
                      </a:r>
                      <a:r>
                        <a:rPr lang="en-US" sz="2400" baseline="0" dirty="0">
                          <a:solidFill>
                            <a:schemeClr val="tx1"/>
                          </a:solidFill>
                        </a:rPr>
                        <a:t> </a:t>
                      </a:r>
                      <a:r>
                        <a:rPr lang="en-US" sz="2400" dirty="0">
                          <a:solidFill>
                            <a:schemeClr val="tx1"/>
                          </a:solidFill>
                        </a:rPr>
                        <a:t>Acres</a:t>
                      </a:r>
                    </a:p>
                  </a:txBody>
                  <a:tcPr anchor="ctr">
                    <a:solidFill>
                      <a:schemeClr val="accent1">
                        <a:lumMod val="20000"/>
                        <a:lumOff val="80000"/>
                      </a:schemeClr>
                    </a:solidFill>
                  </a:tcPr>
                </a:tc>
                <a:tc>
                  <a:txBody>
                    <a:bodyPr/>
                    <a:lstStyle/>
                    <a:p>
                      <a:pPr algn="ctr"/>
                      <a:r>
                        <a:rPr lang="en-US" sz="2400" dirty="0">
                          <a:solidFill>
                            <a:schemeClr val="tx1"/>
                          </a:solidFill>
                        </a:rPr>
                        <a:t>485</a:t>
                      </a:r>
                    </a:p>
                  </a:txBody>
                  <a:tcPr anchor="ctr">
                    <a:solidFill>
                      <a:schemeClr val="accent1">
                        <a:lumMod val="20000"/>
                        <a:lumOff val="80000"/>
                      </a:schemeClr>
                    </a:solidFill>
                  </a:tcPr>
                </a:tc>
                <a:tc>
                  <a:txBody>
                    <a:bodyPr/>
                    <a:lstStyle/>
                    <a:p>
                      <a:pPr algn="ctr"/>
                      <a:r>
                        <a:rPr lang="en-US" sz="2400" dirty="0">
                          <a:solidFill>
                            <a:schemeClr val="tx1"/>
                          </a:solidFill>
                        </a:rPr>
                        <a:t>432</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tc>
                  <a:txBody>
                    <a:bodyPr/>
                    <a:lstStyle/>
                    <a:p>
                      <a:pPr algn="ctr"/>
                      <a:r>
                        <a:rPr lang="en-US" sz="2400" dirty="0">
                          <a:solidFill>
                            <a:schemeClr val="tx1"/>
                          </a:solidFill>
                        </a:rPr>
                        <a:t>NA</a:t>
                      </a:r>
                    </a:p>
                  </a:txBody>
                  <a:tcPr anchor="ctr">
                    <a:solidFill>
                      <a:schemeClr val="accent1">
                        <a:lumMod val="20000"/>
                        <a:lumOff val="80000"/>
                      </a:schemeClr>
                    </a:solidFill>
                  </a:tcPr>
                </a:tc>
                <a:extLst>
                  <a:ext uri="{0D108BD9-81ED-4DB2-BD59-A6C34878D82A}">
                    <a16:rowId xmlns:a16="http://schemas.microsoft.com/office/drawing/2014/main" val="10005"/>
                  </a:ext>
                </a:extLst>
              </a:tr>
              <a:tr h="668253">
                <a:tc>
                  <a:txBody>
                    <a:bodyPr/>
                    <a:lstStyle/>
                    <a:p>
                      <a:pPr algn="l"/>
                      <a:r>
                        <a:rPr lang="en-US" sz="2400" dirty="0">
                          <a:solidFill>
                            <a:schemeClr val="tx1"/>
                          </a:solidFill>
                        </a:rPr>
                        <a:t>Peanut</a:t>
                      </a:r>
                    </a:p>
                  </a:txBody>
                  <a:tcPr anchor="ctr">
                    <a:solidFill>
                      <a:schemeClr val="accent1">
                        <a:lumMod val="40000"/>
                        <a:lumOff val="60000"/>
                      </a:schemeClr>
                    </a:solidFill>
                  </a:tcPr>
                </a:tc>
                <a:tc>
                  <a:txBody>
                    <a:bodyPr/>
                    <a:lstStyle/>
                    <a:p>
                      <a:pPr algn="ctr"/>
                      <a:r>
                        <a:rPr lang="en-US" sz="2400" dirty="0">
                          <a:solidFill>
                            <a:schemeClr val="tx1"/>
                          </a:solidFill>
                        </a:rPr>
                        <a:t>893</a:t>
                      </a:r>
                    </a:p>
                  </a:txBody>
                  <a:tcPr anchor="ctr">
                    <a:solidFill>
                      <a:schemeClr val="accent1">
                        <a:lumMod val="40000"/>
                        <a:lumOff val="60000"/>
                      </a:schemeClr>
                    </a:solidFill>
                  </a:tcPr>
                </a:tc>
                <a:tc>
                  <a:txBody>
                    <a:bodyPr/>
                    <a:lstStyle/>
                    <a:p>
                      <a:pPr algn="ctr"/>
                      <a:r>
                        <a:rPr lang="en-US" sz="2400" dirty="0">
                          <a:solidFill>
                            <a:schemeClr val="tx1"/>
                          </a:solidFill>
                        </a:rPr>
                        <a:t>646</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tc>
                  <a:txBody>
                    <a:bodyPr/>
                    <a:lstStyle/>
                    <a:p>
                      <a:pPr algn="ctr"/>
                      <a:r>
                        <a:rPr lang="en-US" sz="2400" dirty="0">
                          <a:solidFill>
                            <a:schemeClr val="tx1"/>
                          </a:solidFill>
                        </a:rPr>
                        <a:t>NA</a:t>
                      </a:r>
                    </a:p>
                  </a:txBody>
                  <a:tcPr anchor="ct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3733800" y="5768288"/>
            <a:ext cx="6705600" cy="369332"/>
          </a:xfrm>
          <a:prstGeom prst="rect">
            <a:avLst/>
          </a:prstGeom>
        </p:spPr>
        <p:txBody>
          <a:bodyPr wrap="square">
            <a:spAutoFit/>
          </a:bodyPr>
          <a:lstStyle/>
          <a:p>
            <a:pPr algn="r"/>
            <a:r>
              <a:rPr lang="en-US" dirty="0"/>
              <a:t>Based on registered farmers completing demographic information</a:t>
            </a:r>
          </a:p>
        </p:txBody>
      </p:sp>
    </p:spTree>
    <p:extLst>
      <p:ext uri="{BB962C8B-B14F-4D97-AF65-F5344CB8AC3E}">
        <p14:creationId xmlns:p14="http://schemas.microsoft.com/office/powerpoint/2010/main" val="8595100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lumMod val="85000"/>
                    <a:lumOff val="15000"/>
                  </a:schemeClr>
                </a:solidFill>
              </a:rPr>
              <a:t>Other Attendee Groups</a:t>
            </a:r>
          </a:p>
        </p:txBody>
      </p:sp>
      <p:sp>
        <p:nvSpPr>
          <p:cNvPr id="5" name="Slide Number Placeholder 4"/>
          <p:cNvSpPr>
            <a:spLocks noGrp="1"/>
          </p:cNvSpPr>
          <p:nvPr>
            <p:ph type="sldNum" sz="quarter" idx="12"/>
          </p:nvPr>
        </p:nvSpPr>
        <p:spPr/>
        <p:txBody>
          <a:bodyPr/>
          <a:lstStyle/>
          <a:p>
            <a:fld id="{766E8475-7E21-44D6-BCAB-5602E25F568C}" type="slidenum">
              <a:rPr lang="en-US" smtClean="0"/>
              <a:t>8</a:t>
            </a:fld>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15221205"/>
              </p:ext>
            </p:extLst>
          </p:nvPr>
        </p:nvGraphicFramePr>
        <p:xfrm>
          <a:off x="1257301" y="1333500"/>
          <a:ext cx="9071608" cy="914400"/>
        </p:xfrm>
        <a:graphic>
          <a:graphicData uri="http://schemas.openxmlformats.org/drawingml/2006/table">
            <a:tbl>
              <a:tblPr firstRow="1" bandRow="1">
                <a:tableStyleId>{5C22544A-7EE6-4342-B048-85BDC9FD1C3A}</a:tableStyleId>
              </a:tblPr>
              <a:tblGrid>
                <a:gridCol w="1804194">
                  <a:extLst>
                    <a:ext uri="{9D8B030D-6E8A-4147-A177-3AD203B41FA5}">
                      <a16:colId xmlns:a16="http://schemas.microsoft.com/office/drawing/2014/main" val="20000"/>
                    </a:ext>
                  </a:extLst>
                </a:gridCol>
                <a:gridCol w="1038202">
                  <a:extLst>
                    <a:ext uri="{9D8B030D-6E8A-4147-A177-3AD203B41FA5}">
                      <a16:colId xmlns:a16="http://schemas.microsoft.com/office/drawing/2014/main" val="20007"/>
                    </a:ext>
                  </a:extLst>
                </a:gridCol>
                <a:gridCol w="1038202">
                  <a:extLst>
                    <a:ext uri="{9D8B030D-6E8A-4147-A177-3AD203B41FA5}">
                      <a16:colId xmlns:a16="http://schemas.microsoft.com/office/drawing/2014/main" val="20001"/>
                    </a:ext>
                  </a:extLst>
                </a:gridCol>
                <a:gridCol w="1038202">
                  <a:extLst>
                    <a:ext uri="{9D8B030D-6E8A-4147-A177-3AD203B41FA5}">
                      <a16:colId xmlns:a16="http://schemas.microsoft.com/office/drawing/2014/main" val="20002"/>
                    </a:ext>
                  </a:extLst>
                </a:gridCol>
                <a:gridCol w="1038202">
                  <a:extLst>
                    <a:ext uri="{9D8B030D-6E8A-4147-A177-3AD203B41FA5}">
                      <a16:colId xmlns:a16="http://schemas.microsoft.com/office/drawing/2014/main" val="20003"/>
                    </a:ext>
                  </a:extLst>
                </a:gridCol>
                <a:gridCol w="1038202">
                  <a:extLst>
                    <a:ext uri="{9D8B030D-6E8A-4147-A177-3AD203B41FA5}">
                      <a16:colId xmlns:a16="http://schemas.microsoft.com/office/drawing/2014/main" val="20004"/>
                    </a:ext>
                  </a:extLst>
                </a:gridCol>
                <a:gridCol w="1038202">
                  <a:extLst>
                    <a:ext uri="{9D8B030D-6E8A-4147-A177-3AD203B41FA5}">
                      <a16:colId xmlns:a16="http://schemas.microsoft.com/office/drawing/2014/main" val="20005"/>
                    </a:ext>
                  </a:extLst>
                </a:gridCol>
                <a:gridCol w="1038202">
                  <a:extLst>
                    <a:ext uri="{9D8B030D-6E8A-4147-A177-3AD203B41FA5}">
                      <a16:colId xmlns:a16="http://schemas.microsoft.com/office/drawing/2014/main" val="20006"/>
                    </a:ext>
                  </a:extLst>
                </a:gridCol>
              </a:tblGrid>
              <a:tr h="339145">
                <a:tc>
                  <a:txBody>
                    <a:bodyPr/>
                    <a:lstStyle/>
                    <a:p>
                      <a:endParaRPr lang="en-US" sz="2400" dirty="0">
                        <a:solidFill>
                          <a:schemeClr val="tx2"/>
                        </a:solidFill>
                      </a:endParaRPr>
                    </a:p>
                  </a:txBody>
                  <a:tcPr>
                    <a:solidFill>
                      <a:schemeClr val="accent2"/>
                    </a:solidFill>
                  </a:tcPr>
                </a:tc>
                <a:tc>
                  <a:txBody>
                    <a:bodyPr/>
                    <a:lstStyle/>
                    <a:p>
                      <a:pPr algn="ctr"/>
                      <a:r>
                        <a:rPr lang="en-US" sz="2400" dirty="0">
                          <a:solidFill>
                            <a:schemeClr val="bg1"/>
                          </a:solidFill>
                        </a:rPr>
                        <a:t>2018</a:t>
                      </a:r>
                    </a:p>
                  </a:txBody>
                  <a:tcPr>
                    <a:solidFill>
                      <a:schemeClr val="accent2"/>
                    </a:solidFill>
                  </a:tcPr>
                </a:tc>
                <a:tc>
                  <a:txBody>
                    <a:bodyPr/>
                    <a:lstStyle/>
                    <a:p>
                      <a:pPr algn="ctr"/>
                      <a:r>
                        <a:rPr lang="en-US" sz="2400" dirty="0">
                          <a:solidFill>
                            <a:schemeClr val="bg1"/>
                          </a:solidFill>
                        </a:rPr>
                        <a:t>2017</a:t>
                      </a:r>
                    </a:p>
                  </a:txBody>
                  <a:tcPr>
                    <a:solidFill>
                      <a:schemeClr val="accent2"/>
                    </a:solidFill>
                  </a:tcPr>
                </a:tc>
                <a:tc>
                  <a:txBody>
                    <a:bodyPr/>
                    <a:lstStyle/>
                    <a:p>
                      <a:pPr algn="ctr"/>
                      <a:r>
                        <a:rPr lang="en-US" sz="2400" dirty="0">
                          <a:solidFill>
                            <a:schemeClr val="bg1"/>
                          </a:solidFill>
                        </a:rPr>
                        <a:t>2016</a:t>
                      </a:r>
                    </a:p>
                  </a:txBody>
                  <a:tcPr>
                    <a:solidFill>
                      <a:schemeClr val="accent2"/>
                    </a:solidFill>
                  </a:tcPr>
                </a:tc>
                <a:tc>
                  <a:txBody>
                    <a:bodyPr/>
                    <a:lstStyle/>
                    <a:p>
                      <a:pPr algn="ctr"/>
                      <a:r>
                        <a:rPr lang="en-US" sz="2400" dirty="0">
                          <a:solidFill>
                            <a:schemeClr val="bg1"/>
                          </a:solidFill>
                        </a:rPr>
                        <a:t>2015</a:t>
                      </a:r>
                    </a:p>
                  </a:txBody>
                  <a:tcPr>
                    <a:solidFill>
                      <a:schemeClr val="accent2"/>
                    </a:solidFill>
                  </a:tcPr>
                </a:tc>
                <a:tc>
                  <a:txBody>
                    <a:bodyPr/>
                    <a:lstStyle/>
                    <a:p>
                      <a:pPr algn="ctr"/>
                      <a:r>
                        <a:rPr lang="en-US" sz="2400" dirty="0">
                          <a:solidFill>
                            <a:schemeClr val="bg1"/>
                          </a:solidFill>
                        </a:rPr>
                        <a:t>2014</a:t>
                      </a:r>
                    </a:p>
                  </a:txBody>
                  <a:tcPr>
                    <a:solidFill>
                      <a:schemeClr val="accent2"/>
                    </a:solidFill>
                  </a:tcPr>
                </a:tc>
                <a:tc>
                  <a:txBody>
                    <a:bodyPr/>
                    <a:lstStyle/>
                    <a:p>
                      <a:pPr algn="ctr"/>
                      <a:r>
                        <a:rPr lang="en-US" sz="2400" dirty="0">
                          <a:solidFill>
                            <a:schemeClr val="bg1"/>
                          </a:solidFill>
                        </a:rPr>
                        <a:t>2013</a:t>
                      </a:r>
                    </a:p>
                  </a:txBody>
                  <a:tcPr>
                    <a:solidFill>
                      <a:schemeClr val="accent2"/>
                    </a:solidFill>
                  </a:tcPr>
                </a:tc>
                <a:tc>
                  <a:txBody>
                    <a:bodyPr/>
                    <a:lstStyle/>
                    <a:p>
                      <a:pPr algn="ctr"/>
                      <a:r>
                        <a:rPr lang="en-US" sz="2400" dirty="0">
                          <a:solidFill>
                            <a:schemeClr val="bg1"/>
                          </a:solidFill>
                        </a:rPr>
                        <a:t>2012</a:t>
                      </a:r>
                    </a:p>
                  </a:txBody>
                  <a:tcPr>
                    <a:solidFill>
                      <a:schemeClr val="accent2"/>
                    </a:solidFill>
                  </a:tcPr>
                </a:tc>
                <a:extLst>
                  <a:ext uri="{0D108BD9-81ED-4DB2-BD59-A6C34878D82A}">
                    <a16:rowId xmlns:a16="http://schemas.microsoft.com/office/drawing/2014/main" val="10000"/>
                  </a:ext>
                </a:extLst>
              </a:tr>
              <a:tr h="339145">
                <a:tc>
                  <a:txBody>
                    <a:bodyPr/>
                    <a:lstStyle/>
                    <a:p>
                      <a:r>
                        <a:rPr lang="en-US" sz="2400" dirty="0">
                          <a:solidFill>
                            <a:schemeClr val="tx1"/>
                          </a:solidFill>
                        </a:rPr>
                        <a:t>Media </a:t>
                      </a:r>
                    </a:p>
                  </a:txBody>
                  <a:tcPr>
                    <a:solidFill>
                      <a:schemeClr val="accent1">
                        <a:lumMod val="40000"/>
                        <a:lumOff val="60000"/>
                      </a:schemeClr>
                    </a:solidFill>
                  </a:tcPr>
                </a:tc>
                <a:tc>
                  <a:txBody>
                    <a:bodyPr/>
                    <a:lstStyle/>
                    <a:p>
                      <a:pPr algn="ctr"/>
                      <a:r>
                        <a:rPr lang="en-US" sz="2400" dirty="0">
                          <a:solidFill>
                            <a:schemeClr val="tx1"/>
                          </a:solidFill>
                        </a:rPr>
                        <a:t>152</a:t>
                      </a:r>
                    </a:p>
                  </a:txBody>
                  <a:tcPr>
                    <a:solidFill>
                      <a:schemeClr val="accent1">
                        <a:lumMod val="40000"/>
                        <a:lumOff val="60000"/>
                      </a:schemeClr>
                    </a:solidFill>
                  </a:tcPr>
                </a:tc>
                <a:tc>
                  <a:txBody>
                    <a:bodyPr/>
                    <a:lstStyle/>
                    <a:p>
                      <a:pPr algn="ctr"/>
                      <a:r>
                        <a:rPr lang="en-US" sz="2400" dirty="0">
                          <a:solidFill>
                            <a:schemeClr val="tx1"/>
                          </a:solidFill>
                        </a:rPr>
                        <a:t>162</a:t>
                      </a:r>
                    </a:p>
                  </a:txBody>
                  <a:tcPr>
                    <a:solidFill>
                      <a:schemeClr val="accent1">
                        <a:lumMod val="40000"/>
                        <a:lumOff val="60000"/>
                      </a:schemeClr>
                    </a:solidFill>
                  </a:tcPr>
                </a:tc>
                <a:tc>
                  <a:txBody>
                    <a:bodyPr/>
                    <a:lstStyle/>
                    <a:p>
                      <a:pPr algn="ctr"/>
                      <a:r>
                        <a:rPr lang="en-US" sz="2400" dirty="0">
                          <a:solidFill>
                            <a:schemeClr val="tx1"/>
                          </a:solidFill>
                        </a:rPr>
                        <a:t>186</a:t>
                      </a:r>
                    </a:p>
                  </a:txBody>
                  <a:tcPr>
                    <a:solidFill>
                      <a:schemeClr val="accent1">
                        <a:lumMod val="40000"/>
                        <a:lumOff val="60000"/>
                      </a:schemeClr>
                    </a:solidFill>
                  </a:tcPr>
                </a:tc>
                <a:tc>
                  <a:txBody>
                    <a:bodyPr/>
                    <a:lstStyle/>
                    <a:p>
                      <a:pPr algn="ctr"/>
                      <a:r>
                        <a:rPr lang="en-US" sz="2400" dirty="0">
                          <a:solidFill>
                            <a:schemeClr val="tx1"/>
                          </a:solidFill>
                        </a:rPr>
                        <a:t>148</a:t>
                      </a:r>
                    </a:p>
                  </a:txBody>
                  <a:tcPr>
                    <a:solidFill>
                      <a:schemeClr val="accent1">
                        <a:lumMod val="40000"/>
                        <a:lumOff val="60000"/>
                      </a:schemeClr>
                    </a:solidFill>
                  </a:tcPr>
                </a:tc>
                <a:tc>
                  <a:txBody>
                    <a:bodyPr/>
                    <a:lstStyle/>
                    <a:p>
                      <a:pPr algn="ctr"/>
                      <a:r>
                        <a:rPr lang="en-US" sz="2400" dirty="0">
                          <a:solidFill>
                            <a:schemeClr val="tx1"/>
                          </a:solidFill>
                        </a:rPr>
                        <a:t>160</a:t>
                      </a:r>
                    </a:p>
                  </a:txBody>
                  <a:tcPr>
                    <a:solidFill>
                      <a:schemeClr val="accent1">
                        <a:lumMod val="40000"/>
                        <a:lumOff val="60000"/>
                      </a:schemeClr>
                    </a:solidFill>
                  </a:tcPr>
                </a:tc>
                <a:tc>
                  <a:txBody>
                    <a:bodyPr/>
                    <a:lstStyle/>
                    <a:p>
                      <a:pPr algn="ctr"/>
                      <a:r>
                        <a:rPr lang="en-US" sz="2400" dirty="0">
                          <a:solidFill>
                            <a:schemeClr val="tx1"/>
                          </a:solidFill>
                        </a:rPr>
                        <a:t>138</a:t>
                      </a:r>
                    </a:p>
                  </a:txBody>
                  <a:tcPr>
                    <a:solidFill>
                      <a:schemeClr val="accent1">
                        <a:lumMod val="40000"/>
                        <a:lumOff val="60000"/>
                      </a:schemeClr>
                    </a:solidFill>
                  </a:tcPr>
                </a:tc>
                <a:tc>
                  <a:txBody>
                    <a:bodyPr/>
                    <a:lstStyle/>
                    <a:p>
                      <a:pPr algn="ctr"/>
                      <a:r>
                        <a:rPr lang="en-US" sz="2400" dirty="0">
                          <a:solidFill>
                            <a:schemeClr val="tx1"/>
                          </a:solidFill>
                        </a:rPr>
                        <a:t>156</a:t>
                      </a: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3"/>
          <p:cNvGraphicFramePr>
            <a:graphicFrameLocks noGrp="1"/>
          </p:cNvGraphicFramePr>
          <p:nvPr>
            <p:ph idx="4294967295"/>
            <p:extLst>
              <p:ext uri="{D42A27DB-BD31-4B8C-83A1-F6EECF244321}">
                <p14:modId xmlns:p14="http://schemas.microsoft.com/office/powerpoint/2010/main" val="3018574616"/>
              </p:ext>
            </p:extLst>
          </p:nvPr>
        </p:nvGraphicFramePr>
        <p:xfrm>
          <a:off x="1257301" y="2324100"/>
          <a:ext cx="9071608" cy="1981200"/>
        </p:xfrm>
        <a:graphic>
          <a:graphicData uri="http://schemas.openxmlformats.org/drawingml/2006/table">
            <a:tbl>
              <a:tblPr firstRow="1" bandRow="1">
                <a:tableStyleId>{5C22544A-7EE6-4342-B048-85BDC9FD1C3A}</a:tableStyleId>
              </a:tblPr>
              <a:tblGrid>
                <a:gridCol w="1804194">
                  <a:extLst>
                    <a:ext uri="{9D8B030D-6E8A-4147-A177-3AD203B41FA5}">
                      <a16:colId xmlns:a16="http://schemas.microsoft.com/office/drawing/2014/main" val="20000"/>
                    </a:ext>
                  </a:extLst>
                </a:gridCol>
                <a:gridCol w="1038202">
                  <a:extLst>
                    <a:ext uri="{9D8B030D-6E8A-4147-A177-3AD203B41FA5}">
                      <a16:colId xmlns:a16="http://schemas.microsoft.com/office/drawing/2014/main" val="20007"/>
                    </a:ext>
                  </a:extLst>
                </a:gridCol>
                <a:gridCol w="1038202">
                  <a:extLst>
                    <a:ext uri="{9D8B030D-6E8A-4147-A177-3AD203B41FA5}">
                      <a16:colId xmlns:a16="http://schemas.microsoft.com/office/drawing/2014/main" val="20001"/>
                    </a:ext>
                  </a:extLst>
                </a:gridCol>
                <a:gridCol w="1038202">
                  <a:extLst>
                    <a:ext uri="{9D8B030D-6E8A-4147-A177-3AD203B41FA5}">
                      <a16:colId xmlns:a16="http://schemas.microsoft.com/office/drawing/2014/main" val="20002"/>
                    </a:ext>
                  </a:extLst>
                </a:gridCol>
                <a:gridCol w="1038202">
                  <a:extLst>
                    <a:ext uri="{9D8B030D-6E8A-4147-A177-3AD203B41FA5}">
                      <a16:colId xmlns:a16="http://schemas.microsoft.com/office/drawing/2014/main" val="20003"/>
                    </a:ext>
                  </a:extLst>
                </a:gridCol>
                <a:gridCol w="1038202">
                  <a:extLst>
                    <a:ext uri="{9D8B030D-6E8A-4147-A177-3AD203B41FA5}">
                      <a16:colId xmlns:a16="http://schemas.microsoft.com/office/drawing/2014/main" val="20004"/>
                    </a:ext>
                  </a:extLst>
                </a:gridCol>
                <a:gridCol w="1038202">
                  <a:extLst>
                    <a:ext uri="{9D8B030D-6E8A-4147-A177-3AD203B41FA5}">
                      <a16:colId xmlns:a16="http://schemas.microsoft.com/office/drawing/2014/main" val="20005"/>
                    </a:ext>
                  </a:extLst>
                </a:gridCol>
                <a:gridCol w="1038202">
                  <a:extLst>
                    <a:ext uri="{9D8B030D-6E8A-4147-A177-3AD203B41FA5}">
                      <a16:colId xmlns:a16="http://schemas.microsoft.com/office/drawing/2014/main" val="20006"/>
                    </a:ext>
                  </a:extLst>
                </a:gridCol>
              </a:tblGrid>
              <a:tr h="339145">
                <a:tc>
                  <a:txBody>
                    <a:bodyPr/>
                    <a:lstStyle/>
                    <a:p>
                      <a:endParaRPr lang="en-US" sz="2400" dirty="0">
                        <a:solidFill>
                          <a:schemeClr val="tx2"/>
                        </a:solidFill>
                      </a:endParaRPr>
                    </a:p>
                  </a:txBody>
                  <a:tcPr>
                    <a:solidFill>
                      <a:schemeClr val="accent2"/>
                    </a:solidFill>
                  </a:tcPr>
                </a:tc>
                <a:tc>
                  <a:txBody>
                    <a:bodyPr/>
                    <a:lstStyle/>
                    <a:p>
                      <a:pPr algn="ctr"/>
                      <a:r>
                        <a:rPr lang="en-US" sz="2400" dirty="0">
                          <a:solidFill>
                            <a:schemeClr val="bg1"/>
                          </a:solidFill>
                        </a:rPr>
                        <a:t>2018</a:t>
                      </a:r>
                    </a:p>
                  </a:txBody>
                  <a:tcPr>
                    <a:solidFill>
                      <a:schemeClr val="accent2"/>
                    </a:solidFill>
                  </a:tcPr>
                </a:tc>
                <a:tc>
                  <a:txBody>
                    <a:bodyPr/>
                    <a:lstStyle/>
                    <a:p>
                      <a:pPr algn="ctr"/>
                      <a:r>
                        <a:rPr lang="en-US" sz="2400" dirty="0">
                          <a:solidFill>
                            <a:schemeClr val="bg1"/>
                          </a:solidFill>
                        </a:rPr>
                        <a:t>2017</a:t>
                      </a:r>
                    </a:p>
                  </a:txBody>
                  <a:tcPr>
                    <a:solidFill>
                      <a:schemeClr val="accent2"/>
                    </a:solidFill>
                  </a:tcPr>
                </a:tc>
                <a:tc>
                  <a:txBody>
                    <a:bodyPr/>
                    <a:lstStyle/>
                    <a:p>
                      <a:pPr algn="ctr"/>
                      <a:r>
                        <a:rPr lang="en-US" sz="2400" dirty="0">
                          <a:solidFill>
                            <a:schemeClr val="bg1"/>
                          </a:solidFill>
                        </a:rPr>
                        <a:t>2016</a:t>
                      </a:r>
                    </a:p>
                  </a:txBody>
                  <a:tcPr>
                    <a:solidFill>
                      <a:schemeClr val="accent2"/>
                    </a:solidFill>
                  </a:tcPr>
                </a:tc>
                <a:tc>
                  <a:txBody>
                    <a:bodyPr/>
                    <a:lstStyle/>
                    <a:p>
                      <a:pPr algn="ctr"/>
                      <a:r>
                        <a:rPr lang="en-US" sz="2400" dirty="0">
                          <a:solidFill>
                            <a:schemeClr val="bg1"/>
                          </a:solidFill>
                        </a:rPr>
                        <a:t>2015</a:t>
                      </a:r>
                    </a:p>
                  </a:txBody>
                  <a:tcPr>
                    <a:solidFill>
                      <a:schemeClr val="accent2"/>
                    </a:solidFill>
                  </a:tcPr>
                </a:tc>
                <a:tc>
                  <a:txBody>
                    <a:bodyPr/>
                    <a:lstStyle/>
                    <a:p>
                      <a:pPr algn="ctr"/>
                      <a:r>
                        <a:rPr lang="en-US" sz="2400" dirty="0">
                          <a:solidFill>
                            <a:schemeClr val="bg1"/>
                          </a:solidFill>
                        </a:rPr>
                        <a:t>2014</a:t>
                      </a:r>
                    </a:p>
                  </a:txBody>
                  <a:tcPr>
                    <a:solidFill>
                      <a:schemeClr val="accent2"/>
                    </a:solidFill>
                  </a:tcPr>
                </a:tc>
                <a:tc>
                  <a:txBody>
                    <a:bodyPr/>
                    <a:lstStyle/>
                    <a:p>
                      <a:pPr algn="ctr"/>
                      <a:r>
                        <a:rPr lang="en-US" sz="2400" dirty="0">
                          <a:solidFill>
                            <a:schemeClr val="bg1"/>
                          </a:solidFill>
                        </a:rPr>
                        <a:t>2013</a:t>
                      </a:r>
                    </a:p>
                  </a:txBody>
                  <a:tcPr>
                    <a:solidFill>
                      <a:schemeClr val="accent2"/>
                    </a:solidFill>
                  </a:tcPr>
                </a:tc>
                <a:tc>
                  <a:txBody>
                    <a:bodyPr/>
                    <a:lstStyle/>
                    <a:p>
                      <a:pPr algn="ctr"/>
                      <a:r>
                        <a:rPr lang="en-US" sz="2400" dirty="0">
                          <a:solidFill>
                            <a:schemeClr val="bg1"/>
                          </a:solidFill>
                        </a:rPr>
                        <a:t>2012</a:t>
                      </a:r>
                    </a:p>
                  </a:txBody>
                  <a:tcPr>
                    <a:solidFill>
                      <a:schemeClr val="accent2"/>
                    </a:solidFill>
                  </a:tcPr>
                </a:tc>
                <a:extLst>
                  <a:ext uri="{0D108BD9-81ED-4DB2-BD59-A6C34878D82A}">
                    <a16:rowId xmlns:a16="http://schemas.microsoft.com/office/drawing/2014/main" val="10000"/>
                  </a:ext>
                </a:extLst>
              </a:tr>
              <a:tr h="339145">
                <a:tc>
                  <a:txBody>
                    <a:bodyPr/>
                    <a:lstStyle/>
                    <a:p>
                      <a:r>
                        <a:rPr lang="en-US" sz="2400" dirty="0">
                          <a:solidFill>
                            <a:schemeClr val="tx1"/>
                          </a:solidFill>
                        </a:rPr>
                        <a:t>Youth </a:t>
                      </a:r>
                    </a:p>
                    <a:p>
                      <a:r>
                        <a:rPr lang="en-US" sz="2000" dirty="0">
                          <a:solidFill>
                            <a:schemeClr val="tx1"/>
                          </a:solidFill>
                        </a:rPr>
                        <a:t>(15-22)</a:t>
                      </a:r>
                    </a:p>
                  </a:txBody>
                  <a:tcPr>
                    <a:solidFill>
                      <a:schemeClr val="accent1">
                        <a:lumMod val="40000"/>
                        <a:lumOff val="60000"/>
                      </a:schemeClr>
                    </a:solidFill>
                  </a:tcPr>
                </a:tc>
                <a:tc>
                  <a:txBody>
                    <a:bodyPr/>
                    <a:lstStyle/>
                    <a:p>
                      <a:pPr algn="ctr"/>
                      <a:r>
                        <a:rPr lang="en-US" sz="2400" dirty="0">
                          <a:solidFill>
                            <a:schemeClr val="tx1"/>
                          </a:solidFill>
                        </a:rPr>
                        <a:t>165</a:t>
                      </a:r>
                    </a:p>
                  </a:txBody>
                  <a:tcPr>
                    <a:solidFill>
                      <a:schemeClr val="accent1">
                        <a:lumMod val="40000"/>
                        <a:lumOff val="60000"/>
                      </a:schemeClr>
                    </a:solidFill>
                  </a:tcPr>
                </a:tc>
                <a:tc>
                  <a:txBody>
                    <a:bodyPr/>
                    <a:lstStyle/>
                    <a:p>
                      <a:pPr algn="ctr"/>
                      <a:r>
                        <a:rPr lang="en-US" sz="2400" dirty="0">
                          <a:solidFill>
                            <a:schemeClr val="tx1"/>
                          </a:solidFill>
                        </a:rPr>
                        <a:t>198</a:t>
                      </a:r>
                    </a:p>
                  </a:txBody>
                  <a:tcPr>
                    <a:solidFill>
                      <a:schemeClr val="accent1">
                        <a:lumMod val="40000"/>
                        <a:lumOff val="60000"/>
                      </a:schemeClr>
                    </a:solidFill>
                  </a:tcPr>
                </a:tc>
                <a:tc>
                  <a:txBody>
                    <a:bodyPr/>
                    <a:lstStyle/>
                    <a:p>
                      <a:pPr algn="ctr"/>
                      <a:r>
                        <a:rPr lang="en-US" sz="2400" dirty="0">
                          <a:solidFill>
                            <a:schemeClr val="tx1"/>
                          </a:solidFill>
                        </a:rPr>
                        <a:t>291</a:t>
                      </a:r>
                    </a:p>
                  </a:txBody>
                  <a:tcPr>
                    <a:solidFill>
                      <a:schemeClr val="accent1">
                        <a:lumMod val="40000"/>
                        <a:lumOff val="60000"/>
                      </a:schemeClr>
                    </a:solidFill>
                  </a:tcPr>
                </a:tc>
                <a:tc>
                  <a:txBody>
                    <a:bodyPr/>
                    <a:lstStyle/>
                    <a:p>
                      <a:pPr algn="ctr"/>
                      <a:r>
                        <a:rPr lang="en-US" sz="2400" dirty="0">
                          <a:solidFill>
                            <a:schemeClr val="tx1"/>
                          </a:solidFill>
                        </a:rPr>
                        <a:t>188</a:t>
                      </a:r>
                    </a:p>
                  </a:txBody>
                  <a:tcPr>
                    <a:solidFill>
                      <a:schemeClr val="accent1">
                        <a:lumMod val="40000"/>
                        <a:lumOff val="60000"/>
                      </a:schemeClr>
                    </a:solidFill>
                  </a:tcPr>
                </a:tc>
                <a:tc>
                  <a:txBody>
                    <a:bodyPr/>
                    <a:lstStyle/>
                    <a:p>
                      <a:pPr algn="ctr"/>
                      <a:r>
                        <a:rPr lang="en-US" sz="2400" dirty="0">
                          <a:solidFill>
                            <a:schemeClr val="tx1"/>
                          </a:solidFill>
                        </a:rPr>
                        <a:t>263</a:t>
                      </a:r>
                    </a:p>
                  </a:txBody>
                  <a:tcPr>
                    <a:solidFill>
                      <a:schemeClr val="accent1">
                        <a:lumMod val="40000"/>
                        <a:lumOff val="60000"/>
                      </a:schemeClr>
                    </a:solidFill>
                  </a:tcPr>
                </a:tc>
                <a:tc>
                  <a:txBody>
                    <a:bodyPr/>
                    <a:lstStyle/>
                    <a:p>
                      <a:pPr algn="ctr"/>
                      <a:r>
                        <a:rPr lang="en-US" sz="2400" dirty="0">
                          <a:solidFill>
                            <a:schemeClr val="tx1"/>
                          </a:solidFill>
                        </a:rPr>
                        <a:t>414</a:t>
                      </a:r>
                    </a:p>
                  </a:txBody>
                  <a:tcPr>
                    <a:solidFill>
                      <a:schemeClr val="accent1">
                        <a:lumMod val="40000"/>
                        <a:lumOff val="60000"/>
                      </a:schemeClr>
                    </a:solidFill>
                  </a:tcPr>
                </a:tc>
                <a:tc>
                  <a:txBody>
                    <a:bodyPr/>
                    <a:lstStyle/>
                    <a:p>
                      <a:pPr algn="ctr"/>
                      <a:r>
                        <a:rPr lang="en-US" sz="2400" dirty="0">
                          <a:solidFill>
                            <a:schemeClr val="tx1"/>
                          </a:solidFill>
                        </a:rPr>
                        <a:t>270</a:t>
                      </a:r>
                    </a:p>
                  </a:txBody>
                  <a:tcPr>
                    <a:solidFill>
                      <a:schemeClr val="accent1">
                        <a:lumMod val="40000"/>
                        <a:lumOff val="60000"/>
                      </a:schemeClr>
                    </a:solidFill>
                  </a:tcPr>
                </a:tc>
                <a:extLst>
                  <a:ext uri="{0D108BD9-81ED-4DB2-BD59-A6C34878D82A}">
                    <a16:rowId xmlns:a16="http://schemas.microsoft.com/office/drawing/2014/main" val="10001"/>
                  </a:ext>
                </a:extLst>
              </a:tr>
              <a:tr h="339145">
                <a:tc>
                  <a:txBody>
                    <a:bodyPr/>
                    <a:lstStyle/>
                    <a:p>
                      <a:r>
                        <a:rPr lang="en-US" sz="2400" dirty="0">
                          <a:solidFill>
                            <a:schemeClr val="tx1"/>
                          </a:solidFill>
                        </a:rPr>
                        <a:t>Child </a:t>
                      </a:r>
                    </a:p>
                    <a:p>
                      <a:r>
                        <a:rPr lang="en-US" sz="2000" dirty="0">
                          <a:solidFill>
                            <a:schemeClr val="tx1"/>
                          </a:solidFill>
                        </a:rPr>
                        <a:t>(14</a:t>
                      </a:r>
                      <a:r>
                        <a:rPr lang="en-US" sz="2000" baseline="0" dirty="0">
                          <a:solidFill>
                            <a:schemeClr val="tx1"/>
                          </a:solidFill>
                        </a:rPr>
                        <a:t> &amp; under)</a:t>
                      </a:r>
                      <a:endParaRPr lang="en-US" sz="2000" dirty="0">
                        <a:solidFill>
                          <a:schemeClr val="tx1"/>
                        </a:solidFill>
                      </a:endParaRPr>
                    </a:p>
                  </a:txBody>
                  <a:tcPr>
                    <a:solidFill>
                      <a:schemeClr val="accent1">
                        <a:lumMod val="40000"/>
                        <a:lumOff val="60000"/>
                      </a:schemeClr>
                    </a:solidFill>
                  </a:tcPr>
                </a:tc>
                <a:tc>
                  <a:txBody>
                    <a:bodyPr/>
                    <a:lstStyle/>
                    <a:p>
                      <a:pPr algn="ctr"/>
                      <a:r>
                        <a:rPr lang="en-US" sz="2400" dirty="0">
                          <a:solidFill>
                            <a:schemeClr val="tx1"/>
                          </a:solidFill>
                        </a:rPr>
                        <a:t>340</a:t>
                      </a:r>
                    </a:p>
                  </a:txBody>
                  <a:tcPr>
                    <a:solidFill>
                      <a:schemeClr val="accent1">
                        <a:lumMod val="40000"/>
                        <a:lumOff val="60000"/>
                      </a:schemeClr>
                    </a:solidFill>
                  </a:tcPr>
                </a:tc>
                <a:tc>
                  <a:txBody>
                    <a:bodyPr/>
                    <a:lstStyle/>
                    <a:p>
                      <a:pPr algn="ctr"/>
                      <a:r>
                        <a:rPr lang="en-US" sz="2400" dirty="0">
                          <a:solidFill>
                            <a:schemeClr val="tx1"/>
                          </a:solidFill>
                        </a:rPr>
                        <a:t>136</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2933700" y="5638800"/>
            <a:ext cx="7429500" cy="400110"/>
          </a:xfrm>
          <a:prstGeom prst="rect">
            <a:avLst/>
          </a:prstGeom>
          <a:noFill/>
        </p:spPr>
        <p:txBody>
          <a:bodyPr wrap="square" rtlCol="0">
            <a:spAutoFit/>
          </a:bodyPr>
          <a:lstStyle/>
          <a:p>
            <a:pPr algn="r"/>
            <a:r>
              <a:rPr lang="en-US" sz="2000" dirty="0"/>
              <a:t>Based on registration categories</a:t>
            </a:r>
          </a:p>
        </p:txBody>
      </p:sp>
      <p:graphicFrame>
        <p:nvGraphicFramePr>
          <p:cNvPr id="2" name="Table 1"/>
          <p:cNvGraphicFramePr>
            <a:graphicFrameLocks noGrp="1"/>
          </p:cNvGraphicFramePr>
          <p:nvPr>
            <p:extLst>
              <p:ext uri="{D42A27DB-BD31-4B8C-83A1-F6EECF244321}">
                <p14:modId xmlns:p14="http://schemas.microsoft.com/office/powerpoint/2010/main" val="16811381"/>
              </p:ext>
            </p:extLst>
          </p:nvPr>
        </p:nvGraphicFramePr>
        <p:xfrm>
          <a:off x="1257301" y="4343400"/>
          <a:ext cx="9071608" cy="1280160"/>
        </p:xfrm>
        <a:graphic>
          <a:graphicData uri="http://schemas.openxmlformats.org/drawingml/2006/table">
            <a:tbl>
              <a:tblPr firstRow="1" bandRow="1">
                <a:tableStyleId>{5C22544A-7EE6-4342-B048-85BDC9FD1C3A}</a:tableStyleId>
              </a:tblPr>
              <a:tblGrid>
                <a:gridCol w="1804194">
                  <a:extLst>
                    <a:ext uri="{9D8B030D-6E8A-4147-A177-3AD203B41FA5}">
                      <a16:colId xmlns:a16="http://schemas.microsoft.com/office/drawing/2014/main" val="20000"/>
                    </a:ext>
                  </a:extLst>
                </a:gridCol>
                <a:gridCol w="1038202">
                  <a:extLst>
                    <a:ext uri="{9D8B030D-6E8A-4147-A177-3AD203B41FA5}">
                      <a16:colId xmlns:a16="http://schemas.microsoft.com/office/drawing/2014/main" val="20001"/>
                    </a:ext>
                  </a:extLst>
                </a:gridCol>
                <a:gridCol w="1038202">
                  <a:extLst>
                    <a:ext uri="{9D8B030D-6E8A-4147-A177-3AD203B41FA5}">
                      <a16:colId xmlns:a16="http://schemas.microsoft.com/office/drawing/2014/main" val="20002"/>
                    </a:ext>
                  </a:extLst>
                </a:gridCol>
                <a:gridCol w="1038202">
                  <a:extLst>
                    <a:ext uri="{9D8B030D-6E8A-4147-A177-3AD203B41FA5}">
                      <a16:colId xmlns:a16="http://schemas.microsoft.com/office/drawing/2014/main" val="20003"/>
                    </a:ext>
                  </a:extLst>
                </a:gridCol>
                <a:gridCol w="1038202">
                  <a:extLst>
                    <a:ext uri="{9D8B030D-6E8A-4147-A177-3AD203B41FA5}">
                      <a16:colId xmlns:a16="http://schemas.microsoft.com/office/drawing/2014/main" val="20004"/>
                    </a:ext>
                  </a:extLst>
                </a:gridCol>
                <a:gridCol w="1038202">
                  <a:extLst>
                    <a:ext uri="{9D8B030D-6E8A-4147-A177-3AD203B41FA5}">
                      <a16:colId xmlns:a16="http://schemas.microsoft.com/office/drawing/2014/main" val="20005"/>
                    </a:ext>
                  </a:extLst>
                </a:gridCol>
                <a:gridCol w="1038202">
                  <a:extLst>
                    <a:ext uri="{9D8B030D-6E8A-4147-A177-3AD203B41FA5}">
                      <a16:colId xmlns:a16="http://schemas.microsoft.com/office/drawing/2014/main" val="20006"/>
                    </a:ext>
                  </a:extLst>
                </a:gridCol>
                <a:gridCol w="1038202">
                  <a:extLst>
                    <a:ext uri="{9D8B030D-6E8A-4147-A177-3AD203B41FA5}">
                      <a16:colId xmlns:a16="http://schemas.microsoft.com/office/drawing/2014/main" val="20007"/>
                    </a:ext>
                  </a:extLst>
                </a:gridCol>
              </a:tblGrid>
              <a:tr h="339145">
                <a:tc>
                  <a:txBody>
                    <a:bodyPr/>
                    <a:lstStyle/>
                    <a:p>
                      <a:endParaRPr lang="en-US" sz="1400" dirty="0">
                        <a:solidFill>
                          <a:schemeClr val="tx2"/>
                        </a:solidFill>
                      </a:endParaRPr>
                    </a:p>
                  </a:txBody>
                  <a:tcPr>
                    <a:solidFill>
                      <a:schemeClr val="accent2"/>
                    </a:solidFill>
                  </a:tcPr>
                </a:tc>
                <a:tc>
                  <a:txBody>
                    <a:bodyPr/>
                    <a:lstStyle/>
                    <a:p>
                      <a:pPr algn="ctr"/>
                      <a:r>
                        <a:rPr lang="en-US" sz="2400" dirty="0">
                          <a:solidFill>
                            <a:schemeClr val="bg1"/>
                          </a:solidFill>
                        </a:rPr>
                        <a:t>2018</a:t>
                      </a:r>
                    </a:p>
                  </a:txBody>
                  <a:tcPr>
                    <a:solidFill>
                      <a:schemeClr val="accent2"/>
                    </a:solidFill>
                  </a:tcPr>
                </a:tc>
                <a:tc>
                  <a:txBody>
                    <a:bodyPr/>
                    <a:lstStyle/>
                    <a:p>
                      <a:pPr algn="ctr"/>
                      <a:r>
                        <a:rPr lang="en-US" sz="2400" dirty="0">
                          <a:solidFill>
                            <a:schemeClr val="bg1"/>
                          </a:solidFill>
                        </a:rPr>
                        <a:t>2017</a:t>
                      </a:r>
                    </a:p>
                  </a:txBody>
                  <a:tcPr>
                    <a:solidFill>
                      <a:schemeClr val="accent2"/>
                    </a:solidFill>
                  </a:tcPr>
                </a:tc>
                <a:tc>
                  <a:txBody>
                    <a:bodyPr/>
                    <a:lstStyle/>
                    <a:p>
                      <a:pPr algn="ctr"/>
                      <a:r>
                        <a:rPr lang="en-US" sz="2400" dirty="0">
                          <a:solidFill>
                            <a:schemeClr val="bg1"/>
                          </a:solidFill>
                        </a:rPr>
                        <a:t>2016</a:t>
                      </a:r>
                    </a:p>
                  </a:txBody>
                  <a:tcPr>
                    <a:solidFill>
                      <a:schemeClr val="accent2"/>
                    </a:solidFill>
                  </a:tcPr>
                </a:tc>
                <a:tc>
                  <a:txBody>
                    <a:bodyPr/>
                    <a:lstStyle/>
                    <a:p>
                      <a:pPr algn="ctr"/>
                      <a:r>
                        <a:rPr lang="en-US" sz="2400" dirty="0">
                          <a:solidFill>
                            <a:schemeClr val="bg1"/>
                          </a:solidFill>
                        </a:rPr>
                        <a:t>2015</a:t>
                      </a:r>
                    </a:p>
                  </a:txBody>
                  <a:tcPr>
                    <a:solidFill>
                      <a:schemeClr val="accent2"/>
                    </a:solidFill>
                  </a:tcPr>
                </a:tc>
                <a:tc>
                  <a:txBody>
                    <a:bodyPr/>
                    <a:lstStyle/>
                    <a:p>
                      <a:pPr algn="ctr"/>
                      <a:r>
                        <a:rPr lang="en-US" sz="2400" dirty="0">
                          <a:solidFill>
                            <a:schemeClr val="bg1"/>
                          </a:solidFill>
                        </a:rPr>
                        <a:t>2014</a:t>
                      </a:r>
                    </a:p>
                  </a:txBody>
                  <a:tcPr>
                    <a:solidFill>
                      <a:schemeClr val="accent2"/>
                    </a:solidFill>
                  </a:tcPr>
                </a:tc>
                <a:tc>
                  <a:txBody>
                    <a:bodyPr/>
                    <a:lstStyle/>
                    <a:p>
                      <a:pPr algn="ctr"/>
                      <a:r>
                        <a:rPr lang="en-US" sz="2400" dirty="0">
                          <a:solidFill>
                            <a:schemeClr val="bg1"/>
                          </a:solidFill>
                        </a:rPr>
                        <a:t>2013</a:t>
                      </a:r>
                    </a:p>
                  </a:txBody>
                  <a:tcPr>
                    <a:solidFill>
                      <a:schemeClr val="accent2"/>
                    </a:solidFill>
                  </a:tcPr>
                </a:tc>
                <a:tc>
                  <a:txBody>
                    <a:bodyPr/>
                    <a:lstStyle/>
                    <a:p>
                      <a:pPr algn="ctr"/>
                      <a:r>
                        <a:rPr lang="en-US" sz="2400" dirty="0">
                          <a:solidFill>
                            <a:schemeClr val="bg1"/>
                          </a:solidFill>
                        </a:rPr>
                        <a:t>2012</a:t>
                      </a:r>
                    </a:p>
                  </a:txBody>
                  <a:tcPr>
                    <a:solidFill>
                      <a:schemeClr val="accent2"/>
                    </a:solidFill>
                  </a:tcPr>
                </a:tc>
                <a:extLst>
                  <a:ext uri="{0D108BD9-81ED-4DB2-BD59-A6C34878D82A}">
                    <a16:rowId xmlns:a16="http://schemas.microsoft.com/office/drawing/2014/main" val="10000"/>
                  </a:ext>
                </a:extLst>
              </a:tr>
              <a:tr h="339145">
                <a:tc>
                  <a:txBody>
                    <a:bodyPr/>
                    <a:lstStyle/>
                    <a:p>
                      <a:r>
                        <a:rPr lang="en-US" sz="2400" dirty="0">
                          <a:solidFill>
                            <a:schemeClr val="tx1"/>
                          </a:solidFill>
                        </a:rPr>
                        <a:t>College Students </a:t>
                      </a:r>
                    </a:p>
                  </a:txBody>
                  <a:tcPr>
                    <a:solidFill>
                      <a:schemeClr val="accent1">
                        <a:lumMod val="40000"/>
                        <a:lumOff val="60000"/>
                      </a:schemeClr>
                    </a:solidFill>
                  </a:tcPr>
                </a:tc>
                <a:tc>
                  <a:txBody>
                    <a:bodyPr/>
                    <a:lstStyle/>
                    <a:p>
                      <a:pPr algn="ctr"/>
                      <a:r>
                        <a:rPr lang="en-US" sz="2400" dirty="0">
                          <a:solidFill>
                            <a:schemeClr val="tx1"/>
                          </a:solidFill>
                        </a:rPr>
                        <a:t>116</a:t>
                      </a:r>
                    </a:p>
                  </a:txBody>
                  <a:tcPr>
                    <a:solidFill>
                      <a:schemeClr val="accent1">
                        <a:lumMod val="40000"/>
                        <a:lumOff val="60000"/>
                      </a:schemeClr>
                    </a:solidFill>
                  </a:tcPr>
                </a:tc>
                <a:tc>
                  <a:txBody>
                    <a:bodyPr/>
                    <a:lstStyle/>
                    <a:p>
                      <a:pPr algn="ctr"/>
                      <a:r>
                        <a:rPr lang="en-US" sz="2400" dirty="0">
                          <a:solidFill>
                            <a:schemeClr val="tx1"/>
                          </a:solidFill>
                        </a:rPr>
                        <a:t>50</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tc>
                  <a:txBody>
                    <a:bodyPr/>
                    <a:lstStyle/>
                    <a:p>
                      <a:pPr algn="ctr"/>
                      <a:r>
                        <a:rPr lang="en-US" sz="2400" dirty="0">
                          <a:solidFill>
                            <a:schemeClr val="tx1"/>
                          </a:solidFill>
                        </a:rPr>
                        <a:t>NA</a:t>
                      </a: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075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85000"/>
                    <a:lumOff val="15000"/>
                  </a:schemeClr>
                </a:solidFill>
              </a:rPr>
              <a:t>Farmer Map</a:t>
            </a:r>
          </a:p>
        </p:txBody>
      </p:sp>
      <p:sp>
        <p:nvSpPr>
          <p:cNvPr id="3" name="Freeform 2"/>
          <p:cNvSpPr>
            <a:spLocks/>
          </p:cNvSpPr>
          <p:nvPr/>
        </p:nvSpPr>
        <p:spPr bwMode="auto">
          <a:xfrm>
            <a:off x="4319985" y="4132958"/>
            <a:ext cx="2057400" cy="2138362"/>
          </a:xfrm>
          <a:custGeom>
            <a:avLst/>
            <a:gdLst>
              <a:gd name="T0" fmla="*/ 2147483647 w 315"/>
              <a:gd name="T1" fmla="*/ 2147483647 h 313"/>
              <a:gd name="T2" fmla="*/ 2147483647 w 315"/>
              <a:gd name="T3" fmla="*/ 2147483647 h 313"/>
              <a:gd name="T4" fmla="*/ 2147483647 w 315"/>
              <a:gd name="T5" fmla="*/ 2147483647 h 313"/>
              <a:gd name="T6" fmla="*/ 2147483647 w 315"/>
              <a:gd name="T7" fmla="*/ 2147483647 h 313"/>
              <a:gd name="T8" fmla="*/ 2147483647 w 315"/>
              <a:gd name="T9" fmla="*/ 2147483647 h 313"/>
              <a:gd name="T10" fmla="*/ 2147483647 w 315"/>
              <a:gd name="T11" fmla="*/ 2147483647 h 313"/>
              <a:gd name="T12" fmla="*/ 2147483647 w 315"/>
              <a:gd name="T13" fmla="*/ 2147483647 h 313"/>
              <a:gd name="T14" fmla="*/ 2147483647 w 315"/>
              <a:gd name="T15" fmla="*/ 2147483647 h 313"/>
              <a:gd name="T16" fmla="*/ 2147483647 w 315"/>
              <a:gd name="T17" fmla="*/ 2147483647 h 313"/>
              <a:gd name="T18" fmla="*/ 2147483647 w 315"/>
              <a:gd name="T19" fmla="*/ 2147483647 h 313"/>
              <a:gd name="T20" fmla="*/ 2147483647 w 315"/>
              <a:gd name="T21" fmla="*/ 2147483647 h 313"/>
              <a:gd name="T22" fmla="*/ 2147483647 w 315"/>
              <a:gd name="T23" fmla="*/ 2147483647 h 313"/>
              <a:gd name="T24" fmla="*/ 2147483647 w 315"/>
              <a:gd name="T25" fmla="*/ 2147483647 h 313"/>
              <a:gd name="T26" fmla="*/ 2147483647 w 315"/>
              <a:gd name="T27" fmla="*/ 2147483647 h 313"/>
              <a:gd name="T28" fmla="*/ 2147483647 w 315"/>
              <a:gd name="T29" fmla="*/ 2147483647 h 313"/>
              <a:gd name="T30" fmla="*/ 2147483647 w 315"/>
              <a:gd name="T31" fmla="*/ 2147483647 h 313"/>
              <a:gd name="T32" fmla="*/ 2147483647 w 315"/>
              <a:gd name="T33" fmla="*/ 2147483647 h 313"/>
              <a:gd name="T34" fmla="*/ 2147483647 w 315"/>
              <a:gd name="T35" fmla="*/ 2147483647 h 313"/>
              <a:gd name="T36" fmla="*/ 2147483647 w 315"/>
              <a:gd name="T37" fmla="*/ 2147483647 h 313"/>
              <a:gd name="T38" fmla="*/ 2147483647 w 315"/>
              <a:gd name="T39" fmla="*/ 2147483647 h 313"/>
              <a:gd name="T40" fmla="*/ 2147483647 w 315"/>
              <a:gd name="T41" fmla="*/ 2147483647 h 313"/>
              <a:gd name="T42" fmla="*/ 2147483647 w 315"/>
              <a:gd name="T43" fmla="*/ 2147483647 h 313"/>
              <a:gd name="T44" fmla="*/ 2147483647 w 315"/>
              <a:gd name="T45" fmla="*/ 2147483647 h 313"/>
              <a:gd name="T46" fmla="*/ 2147483647 w 315"/>
              <a:gd name="T47" fmla="*/ 2147483647 h 313"/>
              <a:gd name="T48" fmla="*/ 0 w 315"/>
              <a:gd name="T49" fmla="*/ 2147483647 h 313"/>
              <a:gd name="T50" fmla="*/ 2147483647 w 315"/>
              <a:gd name="T51" fmla="*/ 2147483647 h 313"/>
              <a:gd name="T52" fmla="*/ 2147483647 w 315"/>
              <a:gd name="T53" fmla="*/ 2147483647 h 313"/>
              <a:gd name="T54" fmla="*/ 2147483647 w 315"/>
              <a:gd name="T55" fmla="*/ 2147483647 h 313"/>
              <a:gd name="T56" fmla="*/ 2147483647 w 315"/>
              <a:gd name="T57" fmla="*/ 2147483647 h 313"/>
              <a:gd name="T58" fmla="*/ 2147483647 w 315"/>
              <a:gd name="T59" fmla="*/ 2147483647 h 313"/>
              <a:gd name="T60" fmla="*/ 2147483647 w 315"/>
              <a:gd name="T61" fmla="*/ 2147483647 h 313"/>
              <a:gd name="T62" fmla="*/ 2147483647 w 315"/>
              <a:gd name="T63" fmla="*/ 2147483647 h 313"/>
              <a:gd name="T64" fmla="*/ 2147483647 w 315"/>
              <a:gd name="T65" fmla="*/ 2147483647 h 313"/>
              <a:gd name="T66" fmla="*/ 2147483647 w 315"/>
              <a:gd name="T67" fmla="*/ 2147483647 h 3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313"/>
              <a:gd name="T104" fmla="*/ 315 w 315"/>
              <a:gd name="T105" fmla="*/ 313 h 3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313">
                <a:moveTo>
                  <a:pt x="284" y="79"/>
                </a:moveTo>
                <a:lnTo>
                  <a:pt x="296" y="85"/>
                </a:lnTo>
                <a:lnTo>
                  <a:pt x="296" y="104"/>
                </a:lnTo>
                <a:lnTo>
                  <a:pt x="298" y="129"/>
                </a:lnTo>
                <a:lnTo>
                  <a:pt x="302" y="135"/>
                </a:lnTo>
                <a:lnTo>
                  <a:pt x="305" y="147"/>
                </a:lnTo>
                <a:lnTo>
                  <a:pt x="314" y="162"/>
                </a:lnTo>
                <a:lnTo>
                  <a:pt x="309" y="177"/>
                </a:lnTo>
                <a:lnTo>
                  <a:pt x="309" y="193"/>
                </a:lnTo>
                <a:lnTo>
                  <a:pt x="301" y="196"/>
                </a:lnTo>
                <a:lnTo>
                  <a:pt x="292" y="206"/>
                </a:lnTo>
                <a:lnTo>
                  <a:pt x="286" y="205"/>
                </a:lnTo>
                <a:lnTo>
                  <a:pt x="288" y="196"/>
                </a:lnTo>
                <a:lnTo>
                  <a:pt x="281" y="196"/>
                </a:lnTo>
                <a:lnTo>
                  <a:pt x="280" y="202"/>
                </a:lnTo>
                <a:lnTo>
                  <a:pt x="282" y="209"/>
                </a:lnTo>
                <a:lnTo>
                  <a:pt x="273" y="219"/>
                </a:lnTo>
                <a:lnTo>
                  <a:pt x="259" y="229"/>
                </a:lnTo>
                <a:lnTo>
                  <a:pt x="247" y="234"/>
                </a:lnTo>
                <a:lnTo>
                  <a:pt x="244" y="232"/>
                </a:lnTo>
                <a:lnTo>
                  <a:pt x="237" y="235"/>
                </a:lnTo>
                <a:lnTo>
                  <a:pt x="238" y="240"/>
                </a:lnTo>
                <a:lnTo>
                  <a:pt x="232" y="240"/>
                </a:lnTo>
                <a:lnTo>
                  <a:pt x="235" y="245"/>
                </a:lnTo>
                <a:lnTo>
                  <a:pt x="224" y="266"/>
                </a:lnTo>
                <a:lnTo>
                  <a:pt x="214" y="266"/>
                </a:lnTo>
                <a:lnTo>
                  <a:pt x="221" y="271"/>
                </a:lnTo>
                <a:lnTo>
                  <a:pt x="222" y="275"/>
                </a:lnTo>
                <a:lnTo>
                  <a:pt x="226" y="274"/>
                </a:lnTo>
                <a:lnTo>
                  <a:pt x="231" y="309"/>
                </a:lnTo>
                <a:lnTo>
                  <a:pt x="224" y="312"/>
                </a:lnTo>
                <a:lnTo>
                  <a:pt x="218" y="306"/>
                </a:lnTo>
                <a:lnTo>
                  <a:pt x="209" y="306"/>
                </a:lnTo>
                <a:lnTo>
                  <a:pt x="182" y="290"/>
                </a:lnTo>
                <a:lnTo>
                  <a:pt x="167" y="261"/>
                </a:lnTo>
                <a:lnTo>
                  <a:pt x="146" y="241"/>
                </a:lnTo>
                <a:lnTo>
                  <a:pt x="142" y="231"/>
                </a:lnTo>
                <a:lnTo>
                  <a:pt x="125" y="204"/>
                </a:lnTo>
                <a:lnTo>
                  <a:pt x="109" y="200"/>
                </a:lnTo>
                <a:lnTo>
                  <a:pt x="93" y="203"/>
                </a:lnTo>
                <a:lnTo>
                  <a:pt x="88" y="212"/>
                </a:lnTo>
                <a:lnTo>
                  <a:pt x="78" y="217"/>
                </a:lnTo>
                <a:lnTo>
                  <a:pt x="72" y="225"/>
                </a:lnTo>
                <a:lnTo>
                  <a:pt x="50" y="206"/>
                </a:lnTo>
                <a:lnTo>
                  <a:pt x="40" y="195"/>
                </a:lnTo>
                <a:lnTo>
                  <a:pt x="32" y="178"/>
                </a:lnTo>
                <a:lnTo>
                  <a:pt x="22" y="172"/>
                </a:lnTo>
                <a:lnTo>
                  <a:pt x="16" y="161"/>
                </a:lnTo>
                <a:lnTo>
                  <a:pt x="9" y="152"/>
                </a:lnTo>
                <a:lnTo>
                  <a:pt x="0" y="141"/>
                </a:lnTo>
                <a:lnTo>
                  <a:pt x="0" y="135"/>
                </a:lnTo>
                <a:lnTo>
                  <a:pt x="83" y="135"/>
                </a:lnTo>
                <a:lnTo>
                  <a:pt x="86" y="0"/>
                </a:lnTo>
                <a:lnTo>
                  <a:pt x="156" y="3"/>
                </a:lnTo>
                <a:lnTo>
                  <a:pt x="157" y="62"/>
                </a:lnTo>
                <a:lnTo>
                  <a:pt x="162" y="65"/>
                </a:lnTo>
                <a:lnTo>
                  <a:pt x="168" y="64"/>
                </a:lnTo>
                <a:lnTo>
                  <a:pt x="175" y="68"/>
                </a:lnTo>
                <a:lnTo>
                  <a:pt x="197" y="73"/>
                </a:lnTo>
                <a:lnTo>
                  <a:pt x="203" y="71"/>
                </a:lnTo>
                <a:lnTo>
                  <a:pt x="214" y="77"/>
                </a:lnTo>
                <a:lnTo>
                  <a:pt x="224" y="76"/>
                </a:lnTo>
                <a:lnTo>
                  <a:pt x="232" y="79"/>
                </a:lnTo>
                <a:lnTo>
                  <a:pt x="239" y="76"/>
                </a:lnTo>
                <a:lnTo>
                  <a:pt x="244" y="80"/>
                </a:lnTo>
                <a:lnTo>
                  <a:pt x="252" y="75"/>
                </a:lnTo>
                <a:lnTo>
                  <a:pt x="274" y="74"/>
                </a:lnTo>
                <a:lnTo>
                  <a:pt x="277" y="78"/>
                </a:lnTo>
                <a:lnTo>
                  <a:pt x="284" y="79"/>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chemeClr val="tx2"/>
              </a:solidFill>
              <a:latin typeface="Arial" charset="0"/>
            </a:endParaRPr>
          </a:p>
        </p:txBody>
      </p:sp>
      <p:sp>
        <p:nvSpPr>
          <p:cNvPr id="4" name="Freeform 3"/>
          <p:cNvSpPr>
            <a:spLocks/>
          </p:cNvSpPr>
          <p:nvPr/>
        </p:nvSpPr>
        <p:spPr bwMode="auto">
          <a:xfrm>
            <a:off x="7167960" y="4994970"/>
            <a:ext cx="1492250" cy="1112838"/>
          </a:xfrm>
          <a:custGeom>
            <a:avLst/>
            <a:gdLst>
              <a:gd name="T0" fmla="*/ 2147483647 w 229"/>
              <a:gd name="T1" fmla="*/ 2147483647 h 163"/>
              <a:gd name="T2" fmla="*/ 2147483647 w 229"/>
              <a:gd name="T3" fmla="*/ 2147483647 h 163"/>
              <a:gd name="T4" fmla="*/ 2147483647 w 229"/>
              <a:gd name="T5" fmla="*/ 2147483647 h 163"/>
              <a:gd name="T6" fmla="*/ 2147483647 w 229"/>
              <a:gd name="T7" fmla="*/ 2147483647 h 163"/>
              <a:gd name="T8" fmla="*/ 2147483647 w 229"/>
              <a:gd name="T9" fmla="*/ 2147483647 h 163"/>
              <a:gd name="T10" fmla="*/ 2147483647 w 229"/>
              <a:gd name="T11" fmla="*/ 2147483647 h 163"/>
              <a:gd name="T12" fmla="*/ 2147483647 w 229"/>
              <a:gd name="T13" fmla="*/ 2147483647 h 163"/>
              <a:gd name="T14" fmla="*/ 2147483647 w 229"/>
              <a:gd name="T15" fmla="*/ 2147483647 h 163"/>
              <a:gd name="T16" fmla="*/ 2147483647 w 229"/>
              <a:gd name="T17" fmla="*/ 2147483647 h 163"/>
              <a:gd name="T18" fmla="*/ 2147483647 w 229"/>
              <a:gd name="T19" fmla="*/ 2147483647 h 163"/>
              <a:gd name="T20" fmla="*/ 2147483647 w 229"/>
              <a:gd name="T21" fmla="*/ 2147483647 h 163"/>
              <a:gd name="T22" fmla="*/ 2147483647 w 229"/>
              <a:gd name="T23" fmla="*/ 2147483647 h 163"/>
              <a:gd name="T24" fmla="*/ 2147483647 w 229"/>
              <a:gd name="T25" fmla="*/ 2147483647 h 163"/>
              <a:gd name="T26" fmla="*/ 2147483647 w 229"/>
              <a:gd name="T27" fmla="*/ 2147483647 h 163"/>
              <a:gd name="T28" fmla="*/ 2147483647 w 229"/>
              <a:gd name="T29" fmla="*/ 2147483647 h 163"/>
              <a:gd name="T30" fmla="*/ 2147483647 w 229"/>
              <a:gd name="T31" fmla="*/ 2147483647 h 163"/>
              <a:gd name="T32" fmla="*/ 2147483647 w 229"/>
              <a:gd name="T33" fmla="*/ 2147483647 h 163"/>
              <a:gd name="T34" fmla="*/ 2147483647 w 229"/>
              <a:gd name="T35" fmla="*/ 2147483647 h 163"/>
              <a:gd name="T36" fmla="*/ 2147483647 w 229"/>
              <a:gd name="T37" fmla="*/ 2147483647 h 163"/>
              <a:gd name="T38" fmla="*/ 2147483647 w 229"/>
              <a:gd name="T39" fmla="*/ 2147483647 h 163"/>
              <a:gd name="T40" fmla="*/ 2147483647 w 229"/>
              <a:gd name="T41" fmla="*/ 2147483647 h 163"/>
              <a:gd name="T42" fmla="*/ 2147483647 w 229"/>
              <a:gd name="T43" fmla="*/ 2147483647 h 163"/>
              <a:gd name="T44" fmla="*/ 2147483647 w 229"/>
              <a:gd name="T45" fmla="*/ 2147483647 h 163"/>
              <a:gd name="T46" fmla="*/ 2147483647 w 229"/>
              <a:gd name="T47" fmla="*/ 2147483647 h 163"/>
              <a:gd name="T48" fmla="*/ 2147483647 w 229"/>
              <a:gd name="T49" fmla="*/ 2147483647 h 163"/>
              <a:gd name="T50" fmla="*/ 2147483647 w 229"/>
              <a:gd name="T51" fmla="*/ 2147483647 h 163"/>
              <a:gd name="T52" fmla="*/ 2147483647 w 229"/>
              <a:gd name="T53" fmla="*/ 2147483647 h 163"/>
              <a:gd name="T54" fmla="*/ 2147483647 w 229"/>
              <a:gd name="T55" fmla="*/ 2147483647 h 163"/>
              <a:gd name="T56" fmla="*/ 2147483647 w 229"/>
              <a:gd name="T57" fmla="*/ 2147483647 h 163"/>
              <a:gd name="T58" fmla="*/ 2147483647 w 229"/>
              <a:gd name="T59" fmla="*/ 2147483647 h 163"/>
              <a:gd name="T60" fmla="*/ 2147483647 w 229"/>
              <a:gd name="T61" fmla="*/ 2147483647 h 163"/>
              <a:gd name="T62" fmla="*/ 2147483647 w 229"/>
              <a:gd name="T63" fmla="*/ 2147483647 h 163"/>
              <a:gd name="T64" fmla="*/ 2147483647 w 229"/>
              <a:gd name="T65" fmla="*/ 2147483647 h 163"/>
              <a:gd name="T66" fmla="*/ 2147483647 w 229"/>
              <a:gd name="T67" fmla="*/ 2147483647 h 163"/>
              <a:gd name="T68" fmla="*/ 2147483647 w 229"/>
              <a:gd name="T69" fmla="*/ 2147483647 h 163"/>
              <a:gd name="T70" fmla="*/ 2147483647 w 229"/>
              <a:gd name="T71" fmla="*/ 2147483647 h 163"/>
              <a:gd name="T72" fmla="*/ 2147483647 w 229"/>
              <a:gd name="T73" fmla="*/ 2147483647 h 163"/>
              <a:gd name="T74" fmla="*/ 2147483647 w 229"/>
              <a:gd name="T75" fmla="*/ 2147483647 h 163"/>
              <a:gd name="T76" fmla="*/ 2147483647 w 229"/>
              <a:gd name="T77" fmla="*/ 2147483647 h 163"/>
              <a:gd name="T78" fmla="*/ 2147483647 w 229"/>
              <a:gd name="T79" fmla="*/ 2147483647 h 163"/>
              <a:gd name="T80" fmla="*/ 2147483647 w 229"/>
              <a:gd name="T81" fmla="*/ 2147483647 h 163"/>
              <a:gd name="T82" fmla="*/ 2147483647 w 229"/>
              <a:gd name="T83" fmla="*/ 2147483647 h 163"/>
              <a:gd name="T84" fmla="*/ 2147483647 w 229"/>
              <a:gd name="T85" fmla="*/ 2147483647 h 163"/>
              <a:gd name="T86" fmla="*/ 2147483647 w 229"/>
              <a:gd name="T87" fmla="*/ 2147483647 h 163"/>
              <a:gd name="T88" fmla="*/ 0 w 229"/>
              <a:gd name="T89" fmla="*/ 2147483647 h 163"/>
              <a:gd name="T90" fmla="*/ 2147483647 w 229"/>
              <a:gd name="T91" fmla="*/ 2147483647 h 163"/>
              <a:gd name="T92" fmla="*/ 2147483647 w 229"/>
              <a:gd name="T93" fmla="*/ 2147483647 h 163"/>
              <a:gd name="T94" fmla="*/ 2147483647 w 229"/>
              <a:gd name="T95" fmla="*/ 2147483647 h 163"/>
              <a:gd name="T96" fmla="*/ 2147483647 w 229"/>
              <a:gd name="T97" fmla="*/ 2147483647 h 163"/>
              <a:gd name="T98" fmla="*/ 2147483647 w 229"/>
              <a:gd name="T99" fmla="*/ 2147483647 h 163"/>
              <a:gd name="T100" fmla="*/ 2147483647 w 229"/>
              <a:gd name="T101" fmla="*/ 0 h 163"/>
              <a:gd name="T102" fmla="*/ 2147483647 w 229"/>
              <a:gd name="T103" fmla="*/ 2147483647 h 163"/>
              <a:gd name="T104" fmla="*/ 2147483647 w 229"/>
              <a:gd name="T105" fmla="*/ 2147483647 h 1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9"/>
              <a:gd name="T160" fmla="*/ 0 h 163"/>
              <a:gd name="T161" fmla="*/ 229 w 229"/>
              <a:gd name="T162" fmla="*/ 163 h 1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9" h="163">
                <a:moveTo>
                  <a:pt x="170" y="5"/>
                </a:moveTo>
                <a:lnTo>
                  <a:pt x="175" y="23"/>
                </a:lnTo>
                <a:lnTo>
                  <a:pt x="195" y="53"/>
                </a:lnTo>
                <a:lnTo>
                  <a:pt x="203" y="53"/>
                </a:lnTo>
                <a:lnTo>
                  <a:pt x="205" y="68"/>
                </a:lnTo>
                <a:lnTo>
                  <a:pt x="221" y="97"/>
                </a:lnTo>
                <a:lnTo>
                  <a:pt x="225" y="121"/>
                </a:lnTo>
                <a:lnTo>
                  <a:pt x="228" y="138"/>
                </a:lnTo>
                <a:lnTo>
                  <a:pt x="225" y="145"/>
                </a:lnTo>
                <a:lnTo>
                  <a:pt x="219" y="160"/>
                </a:lnTo>
                <a:lnTo>
                  <a:pt x="214" y="158"/>
                </a:lnTo>
                <a:lnTo>
                  <a:pt x="207" y="162"/>
                </a:lnTo>
                <a:lnTo>
                  <a:pt x="200" y="152"/>
                </a:lnTo>
                <a:lnTo>
                  <a:pt x="182" y="138"/>
                </a:lnTo>
                <a:lnTo>
                  <a:pt x="176" y="122"/>
                </a:lnTo>
                <a:lnTo>
                  <a:pt x="167" y="117"/>
                </a:lnTo>
                <a:lnTo>
                  <a:pt x="158" y="107"/>
                </a:lnTo>
                <a:lnTo>
                  <a:pt x="153" y="90"/>
                </a:lnTo>
                <a:lnTo>
                  <a:pt x="148" y="90"/>
                </a:lnTo>
                <a:lnTo>
                  <a:pt x="146" y="80"/>
                </a:lnTo>
                <a:lnTo>
                  <a:pt x="147" y="70"/>
                </a:lnTo>
                <a:lnTo>
                  <a:pt x="144" y="52"/>
                </a:lnTo>
                <a:lnTo>
                  <a:pt x="134" y="43"/>
                </a:lnTo>
                <a:lnTo>
                  <a:pt x="125" y="43"/>
                </a:lnTo>
                <a:lnTo>
                  <a:pt x="121" y="35"/>
                </a:lnTo>
                <a:lnTo>
                  <a:pt x="102" y="34"/>
                </a:lnTo>
                <a:lnTo>
                  <a:pt x="99" y="39"/>
                </a:lnTo>
                <a:lnTo>
                  <a:pt x="82" y="46"/>
                </a:lnTo>
                <a:lnTo>
                  <a:pt x="78" y="40"/>
                </a:lnTo>
                <a:lnTo>
                  <a:pt x="71" y="38"/>
                </a:lnTo>
                <a:lnTo>
                  <a:pt x="69" y="34"/>
                </a:lnTo>
                <a:lnTo>
                  <a:pt x="65" y="36"/>
                </a:lnTo>
                <a:lnTo>
                  <a:pt x="58" y="33"/>
                </a:lnTo>
                <a:lnTo>
                  <a:pt x="55" y="30"/>
                </a:lnTo>
                <a:lnTo>
                  <a:pt x="43" y="34"/>
                </a:lnTo>
                <a:lnTo>
                  <a:pt x="39" y="30"/>
                </a:lnTo>
                <a:lnTo>
                  <a:pt x="34" y="36"/>
                </a:lnTo>
                <a:lnTo>
                  <a:pt x="25" y="34"/>
                </a:lnTo>
                <a:lnTo>
                  <a:pt x="22" y="39"/>
                </a:lnTo>
                <a:lnTo>
                  <a:pt x="15" y="39"/>
                </a:lnTo>
                <a:lnTo>
                  <a:pt x="16" y="34"/>
                </a:lnTo>
                <a:lnTo>
                  <a:pt x="13" y="29"/>
                </a:lnTo>
                <a:lnTo>
                  <a:pt x="12" y="36"/>
                </a:lnTo>
                <a:lnTo>
                  <a:pt x="2" y="37"/>
                </a:lnTo>
                <a:lnTo>
                  <a:pt x="0" y="21"/>
                </a:lnTo>
                <a:lnTo>
                  <a:pt x="83" y="7"/>
                </a:lnTo>
                <a:lnTo>
                  <a:pt x="87" y="15"/>
                </a:lnTo>
                <a:lnTo>
                  <a:pt x="153" y="6"/>
                </a:lnTo>
                <a:lnTo>
                  <a:pt x="156" y="10"/>
                </a:lnTo>
                <a:lnTo>
                  <a:pt x="158" y="10"/>
                </a:lnTo>
                <a:lnTo>
                  <a:pt x="161" y="0"/>
                </a:lnTo>
                <a:lnTo>
                  <a:pt x="164" y="3"/>
                </a:lnTo>
                <a:lnTo>
                  <a:pt x="170" y="5"/>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5" name="Freeform 4"/>
          <p:cNvSpPr>
            <a:spLocks/>
          </p:cNvSpPr>
          <p:nvPr/>
        </p:nvSpPr>
        <p:spPr bwMode="auto">
          <a:xfrm>
            <a:off x="1933972" y="2554983"/>
            <a:ext cx="1206500" cy="2214562"/>
          </a:xfrm>
          <a:custGeom>
            <a:avLst/>
            <a:gdLst>
              <a:gd name="T0" fmla="*/ 2147483647 w 185"/>
              <a:gd name="T1" fmla="*/ 0 h 324"/>
              <a:gd name="T2" fmla="*/ 2147483647 w 185"/>
              <a:gd name="T3" fmla="*/ 2147483647 h 324"/>
              <a:gd name="T4" fmla="*/ 2147483647 w 185"/>
              <a:gd name="T5" fmla="*/ 2147483647 h 324"/>
              <a:gd name="T6" fmla="*/ 2147483647 w 185"/>
              <a:gd name="T7" fmla="*/ 2147483647 h 324"/>
              <a:gd name="T8" fmla="*/ 2147483647 w 185"/>
              <a:gd name="T9" fmla="*/ 2147483647 h 324"/>
              <a:gd name="T10" fmla="*/ 2147483647 w 185"/>
              <a:gd name="T11" fmla="*/ 2147483647 h 324"/>
              <a:gd name="T12" fmla="*/ 2147483647 w 185"/>
              <a:gd name="T13" fmla="*/ 2147483647 h 324"/>
              <a:gd name="T14" fmla="*/ 2147483647 w 185"/>
              <a:gd name="T15" fmla="*/ 2147483647 h 324"/>
              <a:gd name="T16" fmla="*/ 2147483647 w 185"/>
              <a:gd name="T17" fmla="*/ 2147483647 h 324"/>
              <a:gd name="T18" fmla="*/ 2147483647 w 185"/>
              <a:gd name="T19" fmla="*/ 2147483647 h 324"/>
              <a:gd name="T20" fmla="*/ 2147483647 w 185"/>
              <a:gd name="T21" fmla="*/ 2147483647 h 324"/>
              <a:gd name="T22" fmla="*/ 2147483647 w 185"/>
              <a:gd name="T23" fmla="*/ 2147483647 h 324"/>
              <a:gd name="T24" fmla="*/ 2147483647 w 185"/>
              <a:gd name="T25" fmla="*/ 2147483647 h 324"/>
              <a:gd name="T26" fmla="*/ 2147483647 w 185"/>
              <a:gd name="T27" fmla="*/ 2147483647 h 324"/>
              <a:gd name="T28" fmla="*/ 2147483647 w 185"/>
              <a:gd name="T29" fmla="*/ 2147483647 h 324"/>
              <a:gd name="T30" fmla="*/ 2147483647 w 185"/>
              <a:gd name="T31" fmla="*/ 2147483647 h 324"/>
              <a:gd name="T32" fmla="*/ 2147483647 w 185"/>
              <a:gd name="T33" fmla="*/ 2147483647 h 324"/>
              <a:gd name="T34" fmla="*/ 2147483647 w 185"/>
              <a:gd name="T35" fmla="*/ 2147483647 h 324"/>
              <a:gd name="T36" fmla="*/ 2147483647 w 185"/>
              <a:gd name="T37" fmla="*/ 2147483647 h 324"/>
              <a:gd name="T38" fmla="*/ 2147483647 w 185"/>
              <a:gd name="T39" fmla="*/ 2147483647 h 324"/>
              <a:gd name="T40" fmla="*/ 2147483647 w 185"/>
              <a:gd name="T41" fmla="*/ 2147483647 h 324"/>
              <a:gd name="T42" fmla="*/ 2147483647 w 185"/>
              <a:gd name="T43" fmla="*/ 2147483647 h 324"/>
              <a:gd name="T44" fmla="*/ 2147483647 w 185"/>
              <a:gd name="T45" fmla="*/ 2147483647 h 324"/>
              <a:gd name="T46" fmla="*/ 2147483647 w 185"/>
              <a:gd name="T47" fmla="*/ 2147483647 h 324"/>
              <a:gd name="T48" fmla="*/ 2147483647 w 185"/>
              <a:gd name="T49" fmla="*/ 2147483647 h 324"/>
              <a:gd name="T50" fmla="*/ 2147483647 w 185"/>
              <a:gd name="T51" fmla="*/ 2147483647 h 324"/>
              <a:gd name="T52" fmla="*/ 2147483647 w 185"/>
              <a:gd name="T53" fmla="*/ 2147483647 h 324"/>
              <a:gd name="T54" fmla="*/ 2147483647 w 185"/>
              <a:gd name="T55" fmla="*/ 2147483647 h 324"/>
              <a:gd name="T56" fmla="*/ 2147483647 w 185"/>
              <a:gd name="T57" fmla="*/ 2147483647 h 324"/>
              <a:gd name="T58" fmla="*/ 2147483647 w 185"/>
              <a:gd name="T59" fmla="*/ 2147483647 h 324"/>
              <a:gd name="T60" fmla="*/ 2147483647 w 185"/>
              <a:gd name="T61" fmla="*/ 2147483647 h 324"/>
              <a:gd name="T62" fmla="*/ 2147483647 w 185"/>
              <a:gd name="T63" fmla="*/ 2147483647 h 324"/>
              <a:gd name="T64" fmla="*/ 2147483647 w 185"/>
              <a:gd name="T65" fmla="*/ 2147483647 h 324"/>
              <a:gd name="T66" fmla="*/ 2147483647 w 185"/>
              <a:gd name="T67" fmla="*/ 2147483647 h 324"/>
              <a:gd name="T68" fmla="*/ 2147483647 w 185"/>
              <a:gd name="T69" fmla="*/ 2147483647 h 324"/>
              <a:gd name="T70" fmla="*/ 2147483647 w 185"/>
              <a:gd name="T71" fmla="*/ 2147483647 h 324"/>
              <a:gd name="T72" fmla="*/ 2147483647 w 185"/>
              <a:gd name="T73" fmla="*/ 2147483647 h 324"/>
              <a:gd name="T74" fmla="*/ 2147483647 w 185"/>
              <a:gd name="T75" fmla="*/ 2147483647 h 324"/>
              <a:gd name="T76" fmla="*/ 2147483647 w 185"/>
              <a:gd name="T77" fmla="*/ 2147483647 h 324"/>
              <a:gd name="T78" fmla="*/ 2147483647 w 185"/>
              <a:gd name="T79" fmla="*/ 2147483647 h 324"/>
              <a:gd name="T80" fmla="*/ 0 w 185"/>
              <a:gd name="T81" fmla="*/ 2147483647 h 324"/>
              <a:gd name="T82" fmla="*/ 2147483647 w 185"/>
              <a:gd name="T83" fmla="*/ 2147483647 h 324"/>
              <a:gd name="T84" fmla="*/ 2147483647 w 185"/>
              <a:gd name="T85" fmla="*/ 2147483647 h 324"/>
              <a:gd name="T86" fmla="*/ 2147483647 w 185"/>
              <a:gd name="T87" fmla="*/ 2147483647 h 324"/>
              <a:gd name="T88" fmla="*/ 2147483647 w 185"/>
              <a:gd name="T89" fmla="*/ 2147483647 h 324"/>
              <a:gd name="T90" fmla="*/ 2147483647 w 185"/>
              <a:gd name="T91" fmla="*/ 2147483647 h 324"/>
              <a:gd name="T92" fmla="*/ 2147483647 w 185"/>
              <a:gd name="T93" fmla="*/ 0 h 3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5"/>
              <a:gd name="T142" fmla="*/ 0 h 324"/>
              <a:gd name="T143" fmla="*/ 185 w 185"/>
              <a:gd name="T144" fmla="*/ 324 h 3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5" h="324">
                <a:moveTo>
                  <a:pt x="17" y="0"/>
                </a:moveTo>
                <a:lnTo>
                  <a:pt x="100" y="23"/>
                </a:lnTo>
                <a:lnTo>
                  <a:pt x="83" y="111"/>
                </a:lnTo>
                <a:lnTo>
                  <a:pt x="182" y="253"/>
                </a:lnTo>
                <a:lnTo>
                  <a:pt x="181" y="268"/>
                </a:lnTo>
                <a:lnTo>
                  <a:pt x="184" y="279"/>
                </a:lnTo>
                <a:lnTo>
                  <a:pt x="178" y="285"/>
                </a:lnTo>
                <a:lnTo>
                  <a:pt x="174" y="298"/>
                </a:lnTo>
                <a:lnTo>
                  <a:pt x="169" y="309"/>
                </a:lnTo>
                <a:lnTo>
                  <a:pt x="175" y="314"/>
                </a:lnTo>
                <a:lnTo>
                  <a:pt x="169" y="323"/>
                </a:lnTo>
                <a:lnTo>
                  <a:pt x="112" y="320"/>
                </a:lnTo>
                <a:lnTo>
                  <a:pt x="109" y="305"/>
                </a:lnTo>
                <a:lnTo>
                  <a:pt x="103" y="289"/>
                </a:lnTo>
                <a:lnTo>
                  <a:pt x="93" y="279"/>
                </a:lnTo>
                <a:lnTo>
                  <a:pt x="86" y="278"/>
                </a:lnTo>
                <a:lnTo>
                  <a:pt x="86" y="274"/>
                </a:lnTo>
                <a:lnTo>
                  <a:pt x="79" y="266"/>
                </a:lnTo>
                <a:lnTo>
                  <a:pt x="67" y="263"/>
                </a:lnTo>
                <a:lnTo>
                  <a:pt x="62" y="253"/>
                </a:lnTo>
                <a:lnTo>
                  <a:pt x="53" y="251"/>
                </a:lnTo>
                <a:lnTo>
                  <a:pt x="41" y="241"/>
                </a:lnTo>
                <a:lnTo>
                  <a:pt x="46" y="227"/>
                </a:lnTo>
                <a:lnTo>
                  <a:pt x="29" y="175"/>
                </a:lnTo>
                <a:lnTo>
                  <a:pt x="32" y="175"/>
                </a:lnTo>
                <a:lnTo>
                  <a:pt x="32" y="167"/>
                </a:lnTo>
                <a:lnTo>
                  <a:pt x="26" y="166"/>
                </a:lnTo>
                <a:lnTo>
                  <a:pt x="19" y="140"/>
                </a:lnTo>
                <a:lnTo>
                  <a:pt x="22" y="138"/>
                </a:lnTo>
                <a:lnTo>
                  <a:pt x="29" y="144"/>
                </a:lnTo>
                <a:lnTo>
                  <a:pt x="25" y="134"/>
                </a:lnTo>
                <a:lnTo>
                  <a:pt x="39" y="131"/>
                </a:lnTo>
                <a:lnTo>
                  <a:pt x="34" y="125"/>
                </a:lnTo>
                <a:lnTo>
                  <a:pt x="26" y="127"/>
                </a:lnTo>
                <a:lnTo>
                  <a:pt x="21" y="132"/>
                </a:lnTo>
                <a:lnTo>
                  <a:pt x="10" y="116"/>
                </a:lnTo>
                <a:lnTo>
                  <a:pt x="6" y="105"/>
                </a:lnTo>
                <a:lnTo>
                  <a:pt x="4" y="94"/>
                </a:lnTo>
                <a:lnTo>
                  <a:pt x="4" y="71"/>
                </a:lnTo>
                <a:lnTo>
                  <a:pt x="2" y="65"/>
                </a:lnTo>
                <a:lnTo>
                  <a:pt x="0" y="52"/>
                </a:lnTo>
                <a:lnTo>
                  <a:pt x="2" y="43"/>
                </a:lnTo>
                <a:lnTo>
                  <a:pt x="5" y="34"/>
                </a:lnTo>
                <a:lnTo>
                  <a:pt x="9" y="28"/>
                </a:lnTo>
                <a:lnTo>
                  <a:pt x="9" y="19"/>
                </a:lnTo>
                <a:lnTo>
                  <a:pt x="15" y="15"/>
                </a:lnTo>
                <a:lnTo>
                  <a:pt x="17"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6" name="Freeform 5"/>
          <p:cNvSpPr>
            <a:spLocks/>
          </p:cNvSpPr>
          <p:nvPr/>
        </p:nvSpPr>
        <p:spPr bwMode="auto">
          <a:xfrm>
            <a:off x="2051448" y="1721545"/>
            <a:ext cx="1135063" cy="1085850"/>
          </a:xfrm>
          <a:custGeom>
            <a:avLst/>
            <a:gdLst>
              <a:gd name="T0" fmla="*/ 2147483647 w 174"/>
              <a:gd name="T1" fmla="*/ 2147483647 h 159"/>
              <a:gd name="T2" fmla="*/ 2147483647 w 174"/>
              <a:gd name="T3" fmla="*/ 2147483647 h 159"/>
              <a:gd name="T4" fmla="*/ 2147483647 w 174"/>
              <a:gd name="T5" fmla="*/ 2147483647 h 159"/>
              <a:gd name="T6" fmla="*/ 2147483647 w 174"/>
              <a:gd name="T7" fmla="*/ 2147483647 h 159"/>
              <a:gd name="T8" fmla="*/ 2147483647 w 174"/>
              <a:gd name="T9" fmla="*/ 2147483647 h 159"/>
              <a:gd name="T10" fmla="*/ 2147483647 w 174"/>
              <a:gd name="T11" fmla="*/ 2147483647 h 159"/>
              <a:gd name="T12" fmla="*/ 2147483647 w 174"/>
              <a:gd name="T13" fmla="*/ 2147483647 h 159"/>
              <a:gd name="T14" fmla="*/ 2147483647 w 174"/>
              <a:gd name="T15" fmla="*/ 2147483647 h 159"/>
              <a:gd name="T16" fmla="*/ 2147483647 w 174"/>
              <a:gd name="T17" fmla="*/ 2147483647 h 159"/>
              <a:gd name="T18" fmla="*/ 2147483647 w 174"/>
              <a:gd name="T19" fmla="*/ 2147483647 h 159"/>
              <a:gd name="T20" fmla="*/ 0 w 174"/>
              <a:gd name="T21" fmla="*/ 2147483647 h 159"/>
              <a:gd name="T22" fmla="*/ 0 w 174"/>
              <a:gd name="T23" fmla="*/ 2147483647 h 159"/>
              <a:gd name="T24" fmla="*/ 2147483647 w 174"/>
              <a:gd name="T25" fmla="*/ 2147483647 h 159"/>
              <a:gd name="T26" fmla="*/ 2147483647 w 174"/>
              <a:gd name="T27" fmla="*/ 2147483647 h 159"/>
              <a:gd name="T28" fmla="*/ 2147483647 w 174"/>
              <a:gd name="T29" fmla="*/ 2147483647 h 159"/>
              <a:gd name="T30" fmla="*/ 2147483647 w 174"/>
              <a:gd name="T31" fmla="*/ 0 h 159"/>
              <a:gd name="T32" fmla="*/ 2147483647 w 174"/>
              <a:gd name="T33" fmla="*/ 2147483647 h 159"/>
              <a:gd name="T34" fmla="*/ 2147483647 w 174"/>
              <a:gd name="T35" fmla="*/ 2147483647 h 159"/>
              <a:gd name="T36" fmla="*/ 2147483647 w 174"/>
              <a:gd name="T37" fmla="*/ 2147483647 h 159"/>
              <a:gd name="T38" fmla="*/ 2147483647 w 174"/>
              <a:gd name="T39" fmla="*/ 2147483647 h 159"/>
              <a:gd name="T40" fmla="*/ 2147483647 w 174"/>
              <a:gd name="T41" fmla="*/ 2147483647 h 159"/>
              <a:gd name="T42" fmla="*/ 2147483647 w 174"/>
              <a:gd name="T43" fmla="*/ 2147483647 h 159"/>
              <a:gd name="T44" fmla="*/ 2147483647 w 174"/>
              <a:gd name="T45" fmla="*/ 2147483647 h 159"/>
              <a:gd name="T46" fmla="*/ 2147483647 w 174"/>
              <a:gd name="T47" fmla="*/ 2147483647 h 159"/>
              <a:gd name="T48" fmla="*/ 2147483647 w 174"/>
              <a:gd name="T49" fmla="*/ 2147483647 h 1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59"/>
              <a:gd name="T77" fmla="*/ 174 w 174"/>
              <a:gd name="T78" fmla="*/ 159 h 1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59">
                <a:moveTo>
                  <a:pt x="171" y="43"/>
                </a:moveTo>
                <a:lnTo>
                  <a:pt x="173" y="52"/>
                </a:lnTo>
                <a:lnTo>
                  <a:pt x="171" y="60"/>
                </a:lnTo>
                <a:lnTo>
                  <a:pt x="164" y="72"/>
                </a:lnTo>
                <a:lnTo>
                  <a:pt x="156" y="85"/>
                </a:lnTo>
                <a:lnTo>
                  <a:pt x="156" y="92"/>
                </a:lnTo>
                <a:lnTo>
                  <a:pt x="161" y="98"/>
                </a:lnTo>
                <a:lnTo>
                  <a:pt x="151" y="120"/>
                </a:lnTo>
                <a:lnTo>
                  <a:pt x="144" y="158"/>
                </a:lnTo>
                <a:lnTo>
                  <a:pt x="82" y="144"/>
                </a:lnTo>
                <a:lnTo>
                  <a:pt x="0" y="121"/>
                </a:lnTo>
                <a:lnTo>
                  <a:pt x="0" y="91"/>
                </a:lnTo>
                <a:lnTo>
                  <a:pt x="6" y="78"/>
                </a:lnTo>
                <a:lnTo>
                  <a:pt x="17" y="65"/>
                </a:lnTo>
                <a:lnTo>
                  <a:pt x="18" y="56"/>
                </a:lnTo>
                <a:lnTo>
                  <a:pt x="40" y="0"/>
                </a:lnTo>
                <a:lnTo>
                  <a:pt x="45" y="2"/>
                </a:lnTo>
                <a:lnTo>
                  <a:pt x="57" y="7"/>
                </a:lnTo>
                <a:lnTo>
                  <a:pt x="58" y="17"/>
                </a:lnTo>
                <a:lnTo>
                  <a:pt x="63" y="24"/>
                </a:lnTo>
                <a:lnTo>
                  <a:pt x="82" y="26"/>
                </a:lnTo>
                <a:lnTo>
                  <a:pt x="87" y="30"/>
                </a:lnTo>
                <a:lnTo>
                  <a:pt x="135" y="35"/>
                </a:lnTo>
                <a:lnTo>
                  <a:pt x="139" y="33"/>
                </a:lnTo>
                <a:lnTo>
                  <a:pt x="171" y="4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7" name="Freeform 6"/>
          <p:cNvSpPr>
            <a:spLocks/>
          </p:cNvSpPr>
          <p:nvPr/>
        </p:nvSpPr>
        <p:spPr bwMode="auto">
          <a:xfrm>
            <a:off x="6255147" y="4788596"/>
            <a:ext cx="865188" cy="777875"/>
          </a:xfrm>
          <a:custGeom>
            <a:avLst/>
            <a:gdLst>
              <a:gd name="T0" fmla="*/ 0 w 133"/>
              <a:gd name="T1" fmla="*/ 2147483647 h 114"/>
              <a:gd name="T2" fmla="*/ 2147483647 w 133"/>
              <a:gd name="T3" fmla="*/ 0 h 114"/>
              <a:gd name="T4" fmla="*/ 2147483647 w 133"/>
              <a:gd name="T5" fmla="*/ 2147483647 h 114"/>
              <a:gd name="T6" fmla="*/ 2147483647 w 133"/>
              <a:gd name="T7" fmla="*/ 2147483647 h 114"/>
              <a:gd name="T8" fmla="*/ 2147483647 w 133"/>
              <a:gd name="T9" fmla="*/ 2147483647 h 114"/>
              <a:gd name="T10" fmla="*/ 2147483647 w 133"/>
              <a:gd name="T11" fmla="*/ 2147483647 h 114"/>
              <a:gd name="T12" fmla="*/ 2147483647 w 133"/>
              <a:gd name="T13" fmla="*/ 2147483647 h 114"/>
              <a:gd name="T14" fmla="*/ 2147483647 w 133"/>
              <a:gd name="T15" fmla="*/ 2147483647 h 114"/>
              <a:gd name="T16" fmla="*/ 2147483647 w 133"/>
              <a:gd name="T17" fmla="*/ 2147483647 h 114"/>
              <a:gd name="T18" fmla="*/ 2147483647 w 133"/>
              <a:gd name="T19" fmla="*/ 2147483647 h 114"/>
              <a:gd name="T20" fmla="*/ 2147483647 w 133"/>
              <a:gd name="T21" fmla="*/ 2147483647 h 114"/>
              <a:gd name="T22" fmla="*/ 2147483647 w 133"/>
              <a:gd name="T23" fmla="*/ 2147483647 h 114"/>
              <a:gd name="T24" fmla="*/ 2147483647 w 133"/>
              <a:gd name="T25" fmla="*/ 2147483647 h 114"/>
              <a:gd name="T26" fmla="*/ 2147483647 w 133"/>
              <a:gd name="T27" fmla="*/ 2147483647 h 114"/>
              <a:gd name="T28" fmla="*/ 2147483647 w 133"/>
              <a:gd name="T29" fmla="*/ 2147483647 h 114"/>
              <a:gd name="T30" fmla="*/ 2147483647 w 133"/>
              <a:gd name="T31" fmla="*/ 2147483647 h 114"/>
              <a:gd name="T32" fmla="*/ 2147483647 w 133"/>
              <a:gd name="T33" fmla="*/ 2147483647 h 114"/>
              <a:gd name="T34" fmla="*/ 2147483647 w 133"/>
              <a:gd name="T35" fmla="*/ 2147483647 h 114"/>
              <a:gd name="T36" fmla="*/ 2147483647 w 133"/>
              <a:gd name="T37" fmla="*/ 2147483647 h 114"/>
              <a:gd name="T38" fmla="*/ 2147483647 w 133"/>
              <a:gd name="T39" fmla="*/ 2147483647 h 114"/>
              <a:gd name="T40" fmla="*/ 2147483647 w 133"/>
              <a:gd name="T41" fmla="*/ 2147483647 h 114"/>
              <a:gd name="T42" fmla="*/ 2147483647 w 133"/>
              <a:gd name="T43" fmla="*/ 2147483647 h 114"/>
              <a:gd name="T44" fmla="*/ 2147483647 w 133"/>
              <a:gd name="T45" fmla="*/ 2147483647 h 114"/>
              <a:gd name="T46" fmla="*/ 2147483647 w 133"/>
              <a:gd name="T47" fmla="*/ 2147483647 h 114"/>
              <a:gd name="T48" fmla="*/ 2147483647 w 133"/>
              <a:gd name="T49" fmla="*/ 2147483647 h 114"/>
              <a:gd name="T50" fmla="*/ 2147483647 w 133"/>
              <a:gd name="T51" fmla="*/ 2147483647 h 114"/>
              <a:gd name="T52" fmla="*/ 2147483647 w 133"/>
              <a:gd name="T53" fmla="*/ 2147483647 h 114"/>
              <a:gd name="T54" fmla="*/ 2147483647 w 133"/>
              <a:gd name="T55" fmla="*/ 2147483647 h 114"/>
              <a:gd name="T56" fmla="*/ 2147483647 w 133"/>
              <a:gd name="T57" fmla="*/ 2147483647 h 114"/>
              <a:gd name="T58" fmla="*/ 2147483647 w 133"/>
              <a:gd name="T59" fmla="*/ 2147483647 h 114"/>
              <a:gd name="T60" fmla="*/ 2147483647 w 133"/>
              <a:gd name="T61" fmla="*/ 2147483647 h 114"/>
              <a:gd name="T62" fmla="*/ 2147483647 w 133"/>
              <a:gd name="T63" fmla="*/ 2147483647 h 114"/>
              <a:gd name="T64" fmla="*/ 2147483647 w 133"/>
              <a:gd name="T65" fmla="*/ 2147483647 h 114"/>
              <a:gd name="T66" fmla="*/ 2147483647 w 133"/>
              <a:gd name="T67" fmla="*/ 2147483647 h 114"/>
              <a:gd name="T68" fmla="*/ 2147483647 w 133"/>
              <a:gd name="T69" fmla="*/ 2147483647 h 114"/>
              <a:gd name="T70" fmla="*/ 0 w 133"/>
              <a:gd name="T71" fmla="*/ 2147483647 h 1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3"/>
              <a:gd name="T109" fmla="*/ 0 h 114"/>
              <a:gd name="T110" fmla="*/ 133 w 133"/>
              <a:gd name="T111" fmla="*/ 114 h 1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3" h="114">
                <a:moveTo>
                  <a:pt x="0" y="8"/>
                </a:moveTo>
                <a:lnTo>
                  <a:pt x="71" y="0"/>
                </a:lnTo>
                <a:lnTo>
                  <a:pt x="78" y="19"/>
                </a:lnTo>
                <a:lnTo>
                  <a:pt x="64" y="53"/>
                </a:lnTo>
                <a:lnTo>
                  <a:pt x="66" y="59"/>
                </a:lnTo>
                <a:lnTo>
                  <a:pt x="108" y="55"/>
                </a:lnTo>
                <a:lnTo>
                  <a:pt x="110" y="58"/>
                </a:lnTo>
                <a:lnTo>
                  <a:pt x="108" y="63"/>
                </a:lnTo>
                <a:lnTo>
                  <a:pt x="113" y="77"/>
                </a:lnTo>
                <a:lnTo>
                  <a:pt x="110" y="81"/>
                </a:lnTo>
                <a:lnTo>
                  <a:pt x="113" y="85"/>
                </a:lnTo>
                <a:lnTo>
                  <a:pt x="120" y="83"/>
                </a:lnTo>
                <a:lnTo>
                  <a:pt x="122" y="88"/>
                </a:lnTo>
                <a:lnTo>
                  <a:pt x="120" y="99"/>
                </a:lnTo>
                <a:lnTo>
                  <a:pt x="132" y="105"/>
                </a:lnTo>
                <a:lnTo>
                  <a:pt x="124" y="113"/>
                </a:lnTo>
                <a:lnTo>
                  <a:pt x="124" y="108"/>
                </a:lnTo>
                <a:lnTo>
                  <a:pt x="112" y="106"/>
                </a:lnTo>
                <a:lnTo>
                  <a:pt x="108" y="100"/>
                </a:lnTo>
                <a:lnTo>
                  <a:pt x="106" y="108"/>
                </a:lnTo>
                <a:lnTo>
                  <a:pt x="97" y="111"/>
                </a:lnTo>
                <a:lnTo>
                  <a:pt x="79" y="108"/>
                </a:lnTo>
                <a:lnTo>
                  <a:pt x="83" y="105"/>
                </a:lnTo>
                <a:lnTo>
                  <a:pt x="70" y="100"/>
                </a:lnTo>
                <a:lnTo>
                  <a:pt x="62" y="95"/>
                </a:lnTo>
                <a:lnTo>
                  <a:pt x="57" y="97"/>
                </a:lnTo>
                <a:lnTo>
                  <a:pt x="58" y="100"/>
                </a:lnTo>
                <a:lnTo>
                  <a:pt x="38" y="100"/>
                </a:lnTo>
                <a:lnTo>
                  <a:pt x="23" y="96"/>
                </a:lnTo>
                <a:lnTo>
                  <a:pt x="13" y="98"/>
                </a:lnTo>
                <a:lnTo>
                  <a:pt x="13" y="81"/>
                </a:lnTo>
                <a:lnTo>
                  <a:pt x="18" y="66"/>
                </a:lnTo>
                <a:lnTo>
                  <a:pt x="9" y="52"/>
                </a:lnTo>
                <a:lnTo>
                  <a:pt x="6" y="39"/>
                </a:lnTo>
                <a:lnTo>
                  <a:pt x="2" y="33"/>
                </a:lnTo>
                <a:lnTo>
                  <a:pt x="0" y="8"/>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8" name="Freeform 7"/>
          <p:cNvSpPr>
            <a:spLocks/>
          </p:cNvSpPr>
          <p:nvPr/>
        </p:nvSpPr>
        <p:spPr bwMode="auto">
          <a:xfrm>
            <a:off x="6663136" y="4309171"/>
            <a:ext cx="522287" cy="1012825"/>
          </a:xfrm>
          <a:custGeom>
            <a:avLst/>
            <a:gdLst>
              <a:gd name="T0" fmla="*/ 2147483647 w 80"/>
              <a:gd name="T1" fmla="*/ 2147483647 h 148"/>
              <a:gd name="T2" fmla="*/ 2147483647 w 80"/>
              <a:gd name="T3" fmla="*/ 2147483647 h 148"/>
              <a:gd name="T4" fmla="*/ 0 w 80"/>
              <a:gd name="T5" fmla="*/ 2147483647 h 148"/>
              <a:gd name="T6" fmla="*/ 2147483647 w 80"/>
              <a:gd name="T7" fmla="*/ 2147483647 h 148"/>
              <a:gd name="T8" fmla="*/ 2147483647 w 80"/>
              <a:gd name="T9" fmla="*/ 2147483647 h 148"/>
              <a:gd name="T10" fmla="*/ 2147483647 w 80"/>
              <a:gd name="T11" fmla="*/ 2147483647 h 148"/>
              <a:gd name="T12" fmla="*/ 2147483647 w 80"/>
              <a:gd name="T13" fmla="*/ 2147483647 h 148"/>
              <a:gd name="T14" fmla="*/ 2147483647 w 80"/>
              <a:gd name="T15" fmla="*/ 2147483647 h 148"/>
              <a:gd name="T16" fmla="*/ 2147483647 w 80"/>
              <a:gd name="T17" fmla="*/ 2147483647 h 148"/>
              <a:gd name="T18" fmla="*/ 2147483647 w 80"/>
              <a:gd name="T19" fmla="*/ 2147483647 h 148"/>
              <a:gd name="T20" fmla="*/ 2147483647 w 80"/>
              <a:gd name="T21" fmla="*/ 2147483647 h 148"/>
              <a:gd name="T22" fmla="*/ 2147483647 w 80"/>
              <a:gd name="T23" fmla="*/ 2147483647 h 148"/>
              <a:gd name="T24" fmla="*/ 2147483647 w 80"/>
              <a:gd name="T25" fmla="*/ 0 h 148"/>
              <a:gd name="T26" fmla="*/ 2147483647 w 80"/>
              <a:gd name="T27" fmla="*/ 2147483647 h 148"/>
              <a:gd name="T28" fmla="*/ 2147483647 w 80"/>
              <a:gd name="T29" fmla="*/ 2147483647 h 148"/>
              <a:gd name="T30" fmla="*/ 2147483647 w 80"/>
              <a:gd name="T31" fmla="*/ 2147483647 h 148"/>
              <a:gd name="T32" fmla="*/ 2147483647 w 80"/>
              <a:gd name="T33" fmla="*/ 2147483647 h 148"/>
              <a:gd name="T34" fmla="*/ 2147483647 w 80"/>
              <a:gd name="T35" fmla="*/ 2147483647 h 1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48"/>
              <a:gd name="T56" fmla="*/ 80 w 80"/>
              <a:gd name="T57" fmla="*/ 148 h 1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48">
                <a:moveTo>
                  <a:pt x="7" y="70"/>
                </a:moveTo>
                <a:lnTo>
                  <a:pt x="15" y="89"/>
                </a:lnTo>
                <a:lnTo>
                  <a:pt x="0" y="123"/>
                </a:lnTo>
                <a:lnTo>
                  <a:pt x="2" y="129"/>
                </a:lnTo>
                <a:lnTo>
                  <a:pt x="44" y="125"/>
                </a:lnTo>
                <a:lnTo>
                  <a:pt x="46" y="128"/>
                </a:lnTo>
                <a:lnTo>
                  <a:pt x="44" y="133"/>
                </a:lnTo>
                <a:lnTo>
                  <a:pt x="50" y="147"/>
                </a:lnTo>
                <a:lnTo>
                  <a:pt x="69" y="138"/>
                </a:lnTo>
                <a:lnTo>
                  <a:pt x="79" y="138"/>
                </a:lnTo>
                <a:lnTo>
                  <a:pt x="77" y="122"/>
                </a:lnTo>
                <a:lnTo>
                  <a:pt x="72" y="90"/>
                </a:lnTo>
                <a:lnTo>
                  <a:pt x="72" y="0"/>
                </a:lnTo>
                <a:lnTo>
                  <a:pt x="23" y="7"/>
                </a:lnTo>
                <a:lnTo>
                  <a:pt x="7" y="39"/>
                </a:lnTo>
                <a:lnTo>
                  <a:pt x="7" y="55"/>
                </a:lnTo>
                <a:lnTo>
                  <a:pt x="10" y="57"/>
                </a:lnTo>
                <a:lnTo>
                  <a:pt x="7" y="7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9" name="Freeform 8"/>
          <p:cNvSpPr>
            <a:spLocks/>
          </p:cNvSpPr>
          <p:nvPr/>
        </p:nvSpPr>
        <p:spPr bwMode="auto">
          <a:xfrm>
            <a:off x="8934847" y="1694558"/>
            <a:ext cx="260350" cy="539750"/>
          </a:xfrm>
          <a:custGeom>
            <a:avLst/>
            <a:gdLst>
              <a:gd name="T0" fmla="*/ 2147483647 w 40"/>
              <a:gd name="T1" fmla="*/ 0 h 79"/>
              <a:gd name="T2" fmla="*/ 2147483647 w 40"/>
              <a:gd name="T3" fmla="*/ 2147483647 h 79"/>
              <a:gd name="T4" fmla="*/ 2147483647 w 40"/>
              <a:gd name="T5" fmla="*/ 2147483647 h 79"/>
              <a:gd name="T6" fmla="*/ 2147483647 w 40"/>
              <a:gd name="T7" fmla="*/ 2147483647 h 79"/>
              <a:gd name="T8" fmla="*/ 2147483647 w 40"/>
              <a:gd name="T9" fmla="*/ 2147483647 h 79"/>
              <a:gd name="T10" fmla="*/ 2147483647 w 40"/>
              <a:gd name="T11" fmla="*/ 2147483647 h 79"/>
              <a:gd name="T12" fmla="*/ 0 w 40"/>
              <a:gd name="T13" fmla="*/ 2147483647 h 79"/>
              <a:gd name="T14" fmla="*/ 2147483647 w 40"/>
              <a:gd name="T15" fmla="*/ 2147483647 h 79"/>
              <a:gd name="T16" fmla="*/ 2147483647 w 40"/>
              <a:gd name="T17" fmla="*/ 2147483647 h 79"/>
              <a:gd name="T18" fmla="*/ 2147483647 w 40"/>
              <a:gd name="T19" fmla="*/ 2147483647 h 79"/>
              <a:gd name="T20" fmla="*/ 2147483647 w 40"/>
              <a:gd name="T21" fmla="*/ 2147483647 h 79"/>
              <a:gd name="T22" fmla="*/ 2147483647 w 40"/>
              <a:gd name="T23" fmla="*/ 2147483647 h 79"/>
              <a:gd name="T24" fmla="*/ 2147483647 w 40"/>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79"/>
              <a:gd name="T41" fmla="*/ 40 w 40"/>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79">
                <a:moveTo>
                  <a:pt x="12" y="0"/>
                </a:moveTo>
                <a:lnTo>
                  <a:pt x="1" y="5"/>
                </a:lnTo>
                <a:lnTo>
                  <a:pt x="7" y="19"/>
                </a:lnTo>
                <a:lnTo>
                  <a:pt x="6" y="26"/>
                </a:lnTo>
                <a:lnTo>
                  <a:pt x="2" y="34"/>
                </a:lnTo>
                <a:lnTo>
                  <a:pt x="3" y="42"/>
                </a:lnTo>
                <a:lnTo>
                  <a:pt x="0" y="53"/>
                </a:lnTo>
                <a:lnTo>
                  <a:pt x="7" y="78"/>
                </a:lnTo>
                <a:lnTo>
                  <a:pt x="27" y="71"/>
                </a:lnTo>
                <a:lnTo>
                  <a:pt x="32" y="65"/>
                </a:lnTo>
                <a:lnTo>
                  <a:pt x="39" y="63"/>
                </a:lnTo>
                <a:lnTo>
                  <a:pt x="39" y="57"/>
                </a:lnTo>
                <a:lnTo>
                  <a:pt x="12"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0" name="Freeform 9"/>
          <p:cNvSpPr>
            <a:spLocks/>
          </p:cNvSpPr>
          <p:nvPr/>
        </p:nvSpPr>
        <p:spPr bwMode="auto">
          <a:xfrm>
            <a:off x="9018986" y="1134171"/>
            <a:ext cx="534987" cy="950913"/>
          </a:xfrm>
          <a:custGeom>
            <a:avLst/>
            <a:gdLst>
              <a:gd name="T0" fmla="*/ 0 w 82"/>
              <a:gd name="T1" fmla="*/ 2147483647 h 139"/>
              <a:gd name="T2" fmla="*/ 2147483647 w 82"/>
              <a:gd name="T3" fmla="*/ 2147483647 h 139"/>
              <a:gd name="T4" fmla="*/ 2147483647 w 82"/>
              <a:gd name="T5" fmla="*/ 2147483647 h 139"/>
              <a:gd name="T6" fmla="*/ 2147483647 w 82"/>
              <a:gd name="T7" fmla="*/ 2147483647 h 139"/>
              <a:gd name="T8" fmla="*/ 2147483647 w 82"/>
              <a:gd name="T9" fmla="*/ 2147483647 h 139"/>
              <a:gd name="T10" fmla="*/ 2147483647 w 82"/>
              <a:gd name="T11" fmla="*/ 2147483647 h 139"/>
              <a:gd name="T12" fmla="*/ 2147483647 w 82"/>
              <a:gd name="T13" fmla="*/ 2147483647 h 139"/>
              <a:gd name="T14" fmla="*/ 2147483647 w 82"/>
              <a:gd name="T15" fmla="*/ 2147483647 h 139"/>
              <a:gd name="T16" fmla="*/ 2147483647 w 82"/>
              <a:gd name="T17" fmla="*/ 2147483647 h 139"/>
              <a:gd name="T18" fmla="*/ 2147483647 w 82"/>
              <a:gd name="T19" fmla="*/ 2147483647 h 139"/>
              <a:gd name="T20" fmla="*/ 2147483647 w 82"/>
              <a:gd name="T21" fmla="*/ 2147483647 h 139"/>
              <a:gd name="T22" fmla="*/ 2147483647 w 82"/>
              <a:gd name="T23" fmla="*/ 2147483647 h 139"/>
              <a:gd name="T24" fmla="*/ 2147483647 w 82"/>
              <a:gd name="T25" fmla="*/ 2147483647 h 139"/>
              <a:gd name="T26" fmla="*/ 2147483647 w 82"/>
              <a:gd name="T27" fmla="*/ 2147483647 h 139"/>
              <a:gd name="T28" fmla="*/ 2147483647 w 82"/>
              <a:gd name="T29" fmla="*/ 2147483647 h 139"/>
              <a:gd name="T30" fmla="*/ 2147483647 w 82"/>
              <a:gd name="T31" fmla="*/ 2147483647 h 139"/>
              <a:gd name="T32" fmla="*/ 2147483647 w 82"/>
              <a:gd name="T33" fmla="*/ 2147483647 h 139"/>
              <a:gd name="T34" fmla="*/ 2147483647 w 82"/>
              <a:gd name="T35" fmla="*/ 2147483647 h 139"/>
              <a:gd name="T36" fmla="*/ 2147483647 w 82"/>
              <a:gd name="T37" fmla="*/ 2147483647 h 139"/>
              <a:gd name="T38" fmla="*/ 2147483647 w 82"/>
              <a:gd name="T39" fmla="*/ 2147483647 h 139"/>
              <a:gd name="T40" fmla="*/ 2147483647 w 82"/>
              <a:gd name="T41" fmla="*/ 2147483647 h 139"/>
              <a:gd name="T42" fmla="*/ 2147483647 w 82"/>
              <a:gd name="T43" fmla="*/ 2147483647 h 139"/>
              <a:gd name="T44" fmla="*/ 2147483647 w 82"/>
              <a:gd name="T45" fmla="*/ 2147483647 h 139"/>
              <a:gd name="T46" fmla="*/ 2147483647 w 82"/>
              <a:gd name="T47" fmla="*/ 2147483647 h 139"/>
              <a:gd name="T48" fmla="*/ 2147483647 w 82"/>
              <a:gd name="T49" fmla="*/ 2147483647 h 139"/>
              <a:gd name="T50" fmla="*/ 2147483647 w 82"/>
              <a:gd name="T51" fmla="*/ 2147483647 h 139"/>
              <a:gd name="T52" fmla="*/ 2147483647 w 82"/>
              <a:gd name="T53" fmla="*/ 0 h 139"/>
              <a:gd name="T54" fmla="*/ 2147483647 w 82"/>
              <a:gd name="T55" fmla="*/ 2147483647 h 139"/>
              <a:gd name="T56" fmla="*/ 2147483647 w 82"/>
              <a:gd name="T57" fmla="*/ 2147483647 h 139"/>
              <a:gd name="T58" fmla="*/ 2147483647 w 82"/>
              <a:gd name="T59" fmla="*/ 2147483647 h 139"/>
              <a:gd name="T60" fmla="*/ 2147483647 w 82"/>
              <a:gd name="T61" fmla="*/ 2147483647 h 139"/>
              <a:gd name="T62" fmla="*/ 2147483647 w 82"/>
              <a:gd name="T63" fmla="*/ 2147483647 h 139"/>
              <a:gd name="T64" fmla="*/ 2147483647 w 82"/>
              <a:gd name="T65" fmla="*/ 2147483647 h 139"/>
              <a:gd name="T66" fmla="*/ 2147483647 w 82"/>
              <a:gd name="T67" fmla="*/ 2147483647 h 139"/>
              <a:gd name="T68" fmla="*/ 2147483647 w 82"/>
              <a:gd name="T69" fmla="*/ 2147483647 h 139"/>
              <a:gd name="T70" fmla="*/ 2147483647 w 82"/>
              <a:gd name="T71" fmla="*/ 2147483647 h 139"/>
              <a:gd name="T72" fmla="*/ 2147483647 w 82"/>
              <a:gd name="T73" fmla="*/ 2147483647 h 139"/>
              <a:gd name="T74" fmla="*/ 2147483647 w 82"/>
              <a:gd name="T75" fmla="*/ 2147483647 h 139"/>
              <a:gd name="T76" fmla="*/ 0 w 82"/>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139"/>
              <a:gd name="T119" fmla="*/ 82 w 82"/>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139">
                <a:moveTo>
                  <a:pt x="0" y="82"/>
                </a:moveTo>
                <a:lnTo>
                  <a:pt x="26" y="138"/>
                </a:lnTo>
                <a:lnTo>
                  <a:pt x="29" y="138"/>
                </a:lnTo>
                <a:lnTo>
                  <a:pt x="29" y="117"/>
                </a:lnTo>
                <a:lnTo>
                  <a:pt x="27" y="116"/>
                </a:lnTo>
                <a:lnTo>
                  <a:pt x="32" y="103"/>
                </a:lnTo>
                <a:lnTo>
                  <a:pt x="35" y="104"/>
                </a:lnTo>
                <a:lnTo>
                  <a:pt x="40" y="99"/>
                </a:lnTo>
                <a:lnTo>
                  <a:pt x="45" y="89"/>
                </a:lnTo>
                <a:lnTo>
                  <a:pt x="45" y="85"/>
                </a:lnTo>
                <a:lnTo>
                  <a:pt x="47" y="82"/>
                </a:lnTo>
                <a:lnTo>
                  <a:pt x="50" y="82"/>
                </a:lnTo>
                <a:lnTo>
                  <a:pt x="55" y="82"/>
                </a:lnTo>
                <a:lnTo>
                  <a:pt x="60" y="78"/>
                </a:lnTo>
                <a:lnTo>
                  <a:pt x="70" y="62"/>
                </a:lnTo>
                <a:lnTo>
                  <a:pt x="75" y="60"/>
                </a:lnTo>
                <a:lnTo>
                  <a:pt x="79" y="58"/>
                </a:lnTo>
                <a:lnTo>
                  <a:pt x="81" y="51"/>
                </a:lnTo>
                <a:lnTo>
                  <a:pt x="77" y="46"/>
                </a:lnTo>
                <a:lnTo>
                  <a:pt x="74" y="48"/>
                </a:lnTo>
                <a:lnTo>
                  <a:pt x="71" y="42"/>
                </a:lnTo>
                <a:lnTo>
                  <a:pt x="72" y="37"/>
                </a:lnTo>
                <a:lnTo>
                  <a:pt x="67" y="32"/>
                </a:lnTo>
                <a:lnTo>
                  <a:pt x="52" y="5"/>
                </a:lnTo>
                <a:lnTo>
                  <a:pt x="47" y="4"/>
                </a:lnTo>
                <a:lnTo>
                  <a:pt x="44" y="1"/>
                </a:lnTo>
                <a:lnTo>
                  <a:pt x="37" y="0"/>
                </a:lnTo>
                <a:lnTo>
                  <a:pt x="35" y="3"/>
                </a:lnTo>
                <a:lnTo>
                  <a:pt x="33" y="6"/>
                </a:lnTo>
                <a:lnTo>
                  <a:pt x="29" y="6"/>
                </a:lnTo>
                <a:lnTo>
                  <a:pt x="26" y="4"/>
                </a:lnTo>
                <a:lnTo>
                  <a:pt x="22" y="4"/>
                </a:lnTo>
                <a:lnTo>
                  <a:pt x="11" y="38"/>
                </a:lnTo>
                <a:lnTo>
                  <a:pt x="12" y="60"/>
                </a:lnTo>
                <a:lnTo>
                  <a:pt x="9" y="65"/>
                </a:lnTo>
                <a:lnTo>
                  <a:pt x="8" y="70"/>
                </a:lnTo>
                <a:lnTo>
                  <a:pt x="5" y="73"/>
                </a:lnTo>
                <a:lnTo>
                  <a:pt x="5" y="75"/>
                </a:lnTo>
                <a:lnTo>
                  <a:pt x="0" y="82"/>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1" name="Freeform 10"/>
          <p:cNvSpPr>
            <a:spLocks/>
          </p:cNvSpPr>
          <p:nvPr/>
        </p:nvSpPr>
        <p:spPr bwMode="auto">
          <a:xfrm>
            <a:off x="8887222" y="2124770"/>
            <a:ext cx="484188" cy="298450"/>
          </a:xfrm>
          <a:custGeom>
            <a:avLst/>
            <a:gdLst>
              <a:gd name="T0" fmla="*/ 2147483647 w 74"/>
              <a:gd name="T1" fmla="*/ 2147483647 h 44"/>
              <a:gd name="T2" fmla="*/ 2147483647 w 74"/>
              <a:gd name="T3" fmla="*/ 2147483647 h 44"/>
              <a:gd name="T4" fmla="*/ 2147483647 w 74"/>
              <a:gd name="T5" fmla="*/ 2147483647 h 44"/>
              <a:gd name="T6" fmla="*/ 2147483647 w 74"/>
              <a:gd name="T7" fmla="*/ 0 h 44"/>
              <a:gd name="T8" fmla="*/ 2147483647 w 74"/>
              <a:gd name="T9" fmla="*/ 2147483647 h 44"/>
              <a:gd name="T10" fmla="*/ 2147483647 w 74"/>
              <a:gd name="T11" fmla="*/ 2147483647 h 44"/>
              <a:gd name="T12" fmla="*/ 2147483647 w 74"/>
              <a:gd name="T13" fmla="*/ 2147483647 h 44"/>
              <a:gd name="T14" fmla="*/ 2147483647 w 74"/>
              <a:gd name="T15" fmla="*/ 2147483647 h 44"/>
              <a:gd name="T16" fmla="*/ 2147483647 w 74"/>
              <a:gd name="T17" fmla="*/ 2147483647 h 44"/>
              <a:gd name="T18" fmla="*/ 2147483647 w 74"/>
              <a:gd name="T19" fmla="*/ 2147483647 h 44"/>
              <a:gd name="T20" fmla="*/ 2147483647 w 74"/>
              <a:gd name="T21" fmla="*/ 2147483647 h 44"/>
              <a:gd name="T22" fmla="*/ 2147483647 w 74"/>
              <a:gd name="T23" fmla="*/ 2147483647 h 44"/>
              <a:gd name="T24" fmla="*/ 2147483647 w 74"/>
              <a:gd name="T25" fmla="*/ 2147483647 h 44"/>
              <a:gd name="T26" fmla="*/ 2147483647 w 74"/>
              <a:gd name="T27" fmla="*/ 2147483647 h 44"/>
              <a:gd name="T28" fmla="*/ 2147483647 w 74"/>
              <a:gd name="T29" fmla="*/ 2147483647 h 44"/>
              <a:gd name="T30" fmla="*/ 2147483647 w 74"/>
              <a:gd name="T31" fmla="*/ 2147483647 h 44"/>
              <a:gd name="T32" fmla="*/ 2147483647 w 74"/>
              <a:gd name="T33" fmla="*/ 2147483647 h 44"/>
              <a:gd name="T34" fmla="*/ 2147483647 w 74"/>
              <a:gd name="T35" fmla="*/ 2147483647 h 44"/>
              <a:gd name="T36" fmla="*/ 2147483647 w 74"/>
              <a:gd name="T37" fmla="*/ 2147483647 h 44"/>
              <a:gd name="T38" fmla="*/ 2147483647 w 74"/>
              <a:gd name="T39" fmla="*/ 2147483647 h 44"/>
              <a:gd name="T40" fmla="*/ 2147483647 w 74"/>
              <a:gd name="T41" fmla="*/ 2147483647 h 44"/>
              <a:gd name="T42" fmla="*/ 2147483647 w 74"/>
              <a:gd name="T43" fmla="*/ 2147483647 h 44"/>
              <a:gd name="T44" fmla="*/ 2147483647 w 74"/>
              <a:gd name="T45" fmla="*/ 2147483647 h 44"/>
              <a:gd name="T46" fmla="*/ 2147483647 w 74"/>
              <a:gd name="T47" fmla="*/ 2147483647 h 44"/>
              <a:gd name="T48" fmla="*/ 2147483647 w 74"/>
              <a:gd name="T49" fmla="*/ 2147483647 h 44"/>
              <a:gd name="T50" fmla="*/ 2147483647 w 74"/>
              <a:gd name="T51" fmla="*/ 2147483647 h 44"/>
              <a:gd name="T52" fmla="*/ 2147483647 w 74"/>
              <a:gd name="T53" fmla="*/ 2147483647 h 44"/>
              <a:gd name="T54" fmla="*/ 2147483647 w 74"/>
              <a:gd name="T55" fmla="*/ 2147483647 h 44"/>
              <a:gd name="T56" fmla="*/ 2147483647 w 74"/>
              <a:gd name="T57" fmla="*/ 2147483647 h 44"/>
              <a:gd name="T58" fmla="*/ 2147483647 w 74"/>
              <a:gd name="T59" fmla="*/ 2147483647 h 44"/>
              <a:gd name="T60" fmla="*/ 2147483647 w 74"/>
              <a:gd name="T61" fmla="*/ 2147483647 h 44"/>
              <a:gd name="T62" fmla="*/ 2147483647 w 74"/>
              <a:gd name="T63" fmla="*/ 2147483647 h 44"/>
              <a:gd name="T64" fmla="*/ 2147483647 w 74"/>
              <a:gd name="T65" fmla="*/ 2147483647 h 44"/>
              <a:gd name="T66" fmla="*/ 2147483647 w 74"/>
              <a:gd name="T67" fmla="*/ 2147483647 h 44"/>
              <a:gd name="T68" fmla="*/ 2147483647 w 74"/>
              <a:gd name="T69" fmla="*/ 2147483647 h 44"/>
              <a:gd name="T70" fmla="*/ 2147483647 w 74"/>
              <a:gd name="T71" fmla="*/ 2147483647 h 44"/>
              <a:gd name="T72" fmla="*/ 2147483647 w 74"/>
              <a:gd name="T73" fmla="*/ 2147483647 h 44"/>
              <a:gd name="T74" fmla="*/ 2147483647 w 74"/>
              <a:gd name="T75" fmla="*/ 2147483647 h 44"/>
              <a:gd name="T76" fmla="*/ 0 w 74"/>
              <a:gd name="T77" fmla="*/ 2147483647 h 44"/>
              <a:gd name="T78" fmla="*/ 2147483647 w 74"/>
              <a:gd name="T79" fmla="*/ 2147483647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44"/>
              <a:gd name="T122" fmla="*/ 74 w 74"/>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 h="44">
                <a:moveTo>
                  <a:pt x="15" y="15"/>
                </a:moveTo>
                <a:lnTo>
                  <a:pt x="34" y="9"/>
                </a:lnTo>
                <a:lnTo>
                  <a:pt x="40" y="2"/>
                </a:lnTo>
                <a:lnTo>
                  <a:pt x="46" y="0"/>
                </a:lnTo>
                <a:lnTo>
                  <a:pt x="46" y="3"/>
                </a:lnTo>
                <a:lnTo>
                  <a:pt x="47" y="5"/>
                </a:lnTo>
                <a:lnTo>
                  <a:pt x="49" y="7"/>
                </a:lnTo>
                <a:lnTo>
                  <a:pt x="52" y="7"/>
                </a:lnTo>
                <a:lnTo>
                  <a:pt x="50" y="10"/>
                </a:lnTo>
                <a:lnTo>
                  <a:pt x="49" y="13"/>
                </a:lnTo>
                <a:lnTo>
                  <a:pt x="49" y="16"/>
                </a:lnTo>
                <a:lnTo>
                  <a:pt x="52" y="17"/>
                </a:lnTo>
                <a:lnTo>
                  <a:pt x="55" y="17"/>
                </a:lnTo>
                <a:lnTo>
                  <a:pt x="58" y="21"/>
                </a:lnTo>
                <a:lnTo>
                  <a:pt x="60" y="27"/>
                </a:lnTo>
                <a:lnTo>
                  <a:pt x="64" y="27"/>
                </a:lnTo>
                <a:lnTo>
                  <a:pt x="68" y="26"/>
                </a:lnTo>
                <a:lnTo>
                  <a:pt x="70" y="25"/>
                </a:lnTo>
                <a:lnTo>
                  <a:pt x="70" y="22"/>
                </a:lnTo>
                <a:lnTo>
                  <a:pt x="67" y="20"/>
                </a:lnTo>
                <a:lnTo>
                  <a:pt x="66" y="20"/>
                </a:lnTo>
                <a:lnTo>
                  <a:pt x="67" y="18"/>
                </a:lnTo>
                <a:lnTo>
                  <a:pt x="71" y="21"/>
                </a:lnTo>
                <a:lnTo>
                  <a:pt x="73" y="24"/>
                </a:lnTo>
                <a:lnTo>
                  <a:pt x="73" y="28"/>
                </a:lnTo>
                <a:lnTo>
                  <a:pt x="65" y="31"/>
                </a:lnTo>
                <a:lnTo>
                  <a:pt x="63" y="34"/>
                </a:lnTo>
                <a:lnTo>
                  <a:pt x="59" y="31"/>
                </a:lnTo>
                <a:lnTo>
                  <a:pt x="58" y="35"/>
                </a:lnTo>
                <a:lnTo>
                  <a:pt x="56" y="39"/>
                </a:lnTo>
                <a:lnTo>
                  <a:pt x="53" y="38"/>
                </a:lnTo>
                <a:lnTo>
                  <a:pt x="51" y="36"/>
                </a:lnTo>
                <a:lnTo>
                  <a:pt x="50" y="35"/>
                </a:lnTo>
                <a:lnTo>
                  <a:pt x="48" y="33"/>
                </a:lnTo>
                <a:lnTo>
                  <a:pt x="44" y="32"/>
                </a:lnTo>
                <a:lnTo>
                  <a:pt x="43" y="29"/>
                </a:lnTo>
                <a:lnTo>
                  <a:pt x="34" y="33"/>
                </a:lnTo>
                <a:lnTo>
                  <a:pt x="5" y="43"/>
                </a:lnTo>
                <a:lnTo>
                  <a:pt x="0" y="20"/>
                </a:lnTo>
                <a:lnTo>
                  <a:pt x="15" y="15"/>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2" name="Freeform 11"/>
          <p:cNvSpPr>
            <a:spLocks/>
          </p:cNvSpPr>
          <p:nvPr/>
        </p:nvSpPr>
        <p:spPr bwMode="auto">
          <a:xfrm>
            <a:off x="8914211" y="2350196"/>
            <a:ext cx="236537" cy="258763"/>
          </a:xfrm>
          <a:custGeom>
            <a:avLst/>
            <a:gdLst>
              <a:gd name="T0" fmla="*/ 2147483647 w 36"/>
              <a:gd name="T1" fmla="*/ 2147483647 h 38"/>
              <a:gd name="T2" fmla="*/ 2147483647 w 36"/>
              <a:gd name="T3" fmla="*/ 2147483647 h 38"/>
              <a:gd name="T4" fmla="*/ 2147483647 w 36"/>
              <a:gd name="T5" fmla="*/ 0 h 38"/>
              <a:gd name="T6" fmla="*/ 0 w 36"/>
              <a:gd name="T7" fmla="*/ 2147483647 h 38"/>
              <a:gd name="T8" fmla="*/ 2147483647 w 36"/>
              <a:gd name="T9" fmla="*/ 2147483647 h 38"/>
              <a:gd name="T10" fmla="*/ 2147483647 w 36"/>
              <a:gd name="T11" fmla="*/ 2147483647 h 38"/>
              <a:gd name="T12" fmla="*/ 2147483647 w 36"/>
              <a:gd name="T13" fmla="*/ 2147483647 h 38"/>
              <a:gd name="T14" fmla="*/ 2147483647 w 36"/>
              <a:gd name="T15" fmla="*/ 2147483647 h 38"/>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38"/>
              <a:gd name="T26" fmla="*/ 36 w 36"/>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38">
                <a:moveTo>
                  <a:pt x="5" y="37"/>
                </a:moveTo>
                <a:lnTo>
                  <a:pt x="35" y="15"/>
                </a:lnTo>
                <a:lnTo>
                  <a:pt x="30" y="0"/>
                </a:lnTo>
                <a:lnTo>
                  <a:pt x="0" y="10"/>
                </a:lnTo>
                <a:lnTo>
                  <a:pt x="3" y="28"/>
                </a:lnTo>
                <a:lnTo>
                  <a:pt x="6" y="30"/>
                </a:lnTo>
                <a:lnTo>
                  <a:pt x="3" y="35"/>
                </a:lnTo>
                <a:lnTo>
                  <a:pt x="5" y="37"/>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3" name="Freeform 12"/>
          <p:cNvSpPr>
            <a:spLocks/>
          </p:cNvSpPr>
          <p:nvPr/>
        </p:nvSpPr>
        <p:spPr bwMode="auto">
          <a:xfrm>
            <a:off x="9112647" y="2321621"/>
            <a:ext cx="101600" cy="13176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0 h 19"/>
              <a:gd name="T18" fmla="*/ 0 w 16"/>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9"/>
              <a:gd name="T32" fmla="*/ 16 w 1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9">
                <a:moveTo>
                  <a:pt x="0" y="3"/>
                </a:moveTo>
                <a:lnTo>
                  <a:pt x="5" y="18"/>
                </a:lnTo>
                <a:lnTo>
                  <a:pt x="15" y="13"/>
                </a:lnTo>
                <a:lnTo>
                  <a:pt x="15" y="11"/>
                </a:lnTo>
                <a:lnTo>
                  <a:pt x="15" y="9"/>
                </a:lnTo>
                <a:lnTo>
                  <a:pt x="15" y="5"/>
                </a:lnTo>
                <a:lnTo>
                  <a:pt x="13" y="4"/>
                </a:lnTo>
                <a:lnTo>
                  <a:pt x="10" y="3"/>
                </a:lnTo>
                <a:lnTo>
                  <a:pt x="9" y="0"/>
                </a:lnTo>
                <a:lnTo>
                  <a:pt x="0" y="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4" name="Freeform 13"/>
          <p:cNvSpPr>
            <a:spLocks/>
          </p:cNvSpPr>
          <p:nvPr/>
        </p:nvSpPr>
        <p:spPr bwMode="auto">
          <a:xfrm>
            <a:off x="2475310" y="2707384"/>
            <a:ext cx="931862" cy="1582737"/>
          </a:xfrm>
          <a:custGeom>
            <a:avLst/>
            <a:gdLst>
              <a:gd name="T0" fmla="*/ 2147483647 w 143"/>
              <a:gd name="T1" fmla="*/ 0 h 232"/>
              <a:gd name="T2" fmla="*/ 0 w 143"/>
              <a:gd name="T3" fmla="*/ 2147483647 h 232"/>
              <a:gd name="T4" fmla="*/ 2147483647 w 143"/>
              <a:gd name="T5" fmla="*/ 2147483647 h 232"/>
              <a:gd name="T6" fmla="*/ 2147483647 w 143"/>
              <a:gd name="T7" fmla="*/ 2147483647 h 232"/>
              <a:gd name="T8" fmla="*/ 2147483647 w 143"/>
              <a:gd name="T9" fmla="*/ 2147483647 h 232"/>
              <a:gd name="T10" fmla="*/ 2147483647 w 143"/>
              <a:gd name="T11" fmla="*/ 2147483647 h 232"/>
              <a:gd name="T12" fmla="*/ 2147483647 w 143"/>
              <a:gd name="T13" fmla="*/ 2147483647 h 232"/>
              <a:gd name="T14" fmla="*/ 2147483647 w 143"/>
              <a:gd name="T15" fmla="*/ 2147483647 h 232"/>
              <a:gd name="T16" fmla="*/ 2147483647 w 143"/>
              <a:gd name="T17" fmla="*/ 2147483647 h 232"/>
              <a:gd name="T18" fmla="*/ 2147483647 w 143"/>
              <a:gd name="T19" fmla="*/ 2147483647 h 232"/>
              <a:gd name="T20" fmla="*/ 2147483647 w 143"/>
              <a:gd name="T21" fmla="*/ 2147483647 h 232"/>
              <a:gd name="T22" fmla="*/ 2147483647 w 143"/>
              <a:gd name="T23" fmla="*/ 0 h 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232"/>
              <a:gd name="T38" fmla="*/ 143 w 143"/>
              <a:gd name="T39" fmla="*/ 232 h 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232">
                <a:moveTo>
                  <a:pt x="16" y="0"/>
                </a:moveTo>
                <a:lnTo>
                  <a:pt x="0" y="88"/>
                </a:lnTo>
                <a:lnTo>
                  <a:pt x="99" y="231"/>
                </a:lnTo>
                <a:lnTo>
                  <a:pt x="99" y="202"/>
                </a:lnTo>
                <a:lnTo>
                  <a:pt x="103" y="197"/>
                </a:lnTo>
                <a:lnTo>
                  <a:pt x="107" y="197"/>
                </a:lnTo>
                <a:lnTo>
                  <a:pt x="110" y="202"/>
                </a:lnTo>
                <a:lnTo>
                  <a:pt x="116" y="199"/>
                </a:lnTo>
                <a:lnTo>
                  <a:pt x="119" y="177"/>
                </a:lnTo>
                <a:lnTo>
                  <a:pt x="142" y="27"/>
                </a:lnTo>
                <a:lnTo>
                  <a:pt x="79" y="14"/>
                </a:lnTo>
                <a:lnTo>
                  <a:pt x="16"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5" name="Freeform 14"/>
          <p:cNvSpPr>
            <a:spLocks/>
          </p:cNvSpPr>
          <p:nvPr/>
        </p:nvSpPr>
        <p:spPr bwMode="auto">
          <a:xfrm>
            <a:off x="3251597" y="2897883"/>
            <a:ext cx="814388" cy="1111250"/>
          </a:xfrm>
          <a:custGeom>
            <a:avLst/>
            <a:gdLst>
              <a:gd name="T0" fmla="*/ 2147483647 w 125"/>
              <a:gd name="T1" fmla="*/ 0 h 163"/>
              <a:gd name="T2" fmla="*/ 0 w 125"/>
              <a:gd name="T3" fmla="*/ 2147483647 h 163"/>
              <a:gd name="T4" fmla="*/ 2147483647 w 125"/>
              <a:gd name="T5" fmla="*/ 2147483647 h 163"/>
              <a:gd name="T6" fmla="*/ 2147483647 w 125"/>
              <a:gd name="T7" fmla="*/ 2147483647 h 163"/>
              <a:gd name="T8" fmla="*/ 2147483647 w 125"/>
              <a:gd name="T9" fmla="*/ 2147483647 h 163"/>
              <a:gd name="T10" fmla="*/ 2147483647 w 125"/>
              <a:gd name="T11" fmla="*/ 2147483647 h 163"/>
              <a:gd name="T12" fmla="*/ 2147483647 w 125"/>
              <a:gd name="T13" fmla="*/ 0 h 163"/>
              <a:gd name="T14" fmla="*/ 0 60000 65536"/>
              <a:gd name="T15" fmla="*/ 0 60000 65536"/>
              <a:gd name="T16" fmla="*/ 0 60000 65536"/>
              <a:gd name="T17" fmla="*/ 0 60000 65536"/>
              <a:gd name="T18" fmla="*/ 0 60000 65536"/>
              <a:gd name="T19" fmla="*/ 0 60000 65536"/>
              <a:gd name="T20" fmla="*/ 0 60000 65536"/>
              <a:gd name="T21" fmla="*/ 0 w 125"/>
              <a:gd name="T22" fmla="*/ 0 h 163"/>
              <a:gd name="T23" fmla="*/ 125 w 125"/>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63">
                <a:moveTo>
                  <a:pt x="23" y="0"/>
                </a:moveTo>
                <a:lnTo>
                  <a:pt x="0" y="149"/>
                </a:lnTo>
                <a:lnTo>
                  <a:pt x="114" y="162"/>
                </a:lnTo>
                <a:lnTo>
                  <a:pt x="124" y="41"/>
                </a:lnTo>
                <a:lnTo>
                  <a:pt x="83" y="37"/>
                </a:lnTo>
                <a:lnTo>
                  <a:pt x="85" y="11"/>
                </a:lnTo>
                <a:lnTo>
                  <a:pt x="23"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6" name="Freeform 15"/>
          <p:cNvSpPr>
            <a:spLocks/>
          </p:cNvSpPr>
          <p:nvPr/>
        </p:nvSpPr>
        <p:spPr bwMode="auto">
          <a:xfrm>
            <a:off x="3994547" y="3177283"/>
            <a:ext cx="1042988" cy="881062"/>
          </a:xfrm>
          <a:custGeom>
            <a:avLst/>
            <a:gdLst>
              <a:gd name="T0" fmla="*/ 0 w 160"/>
              <a:gd name="T1" fmla="*/ 2147483647 h 129"/>
              <a:gd name="T2" fmla="*/ 2147483647 w 160"/>
              <a:gd name="T3" fmla="*/ 2147483647 h 129"/>
              <a:gd name="T4" fmla="*/ 2147483647 w 160"/>
              <a:gd name="T5" fmla="*/ 2147483647 h 129"/>
              <a:gd name="T6" fmla="*/ 2147483647 w 160"/>
              <a:gd name="T7" fmla="*/ 2147483647 h 129"/>
              <a:gd name="T8" fmla="*/ 2147483647 w 160"/>
              <a:gd name="T9" fmla="*/ 2147483647 h 129"/>
              <a:gd name="T10" fmla="*/ 2147483647 w 160"/>
              <a:gd name="T11" fmla="*/ 2147483647 h 129"/>
              <a:gd name="T12" fmla="*/ 2147483647 w 160"/>
              <a:gd name="T13" fmla="*/ 0 h 129"/>
              <a:gd name="T14" fmla="*/ 0 w 160"/>
              <a:gd name="T15" fmla="*/ 2147483647 h 129"/>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129"/>
              <a:gd name="T26" fmla="*/ 160 w 160"/>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129">
                <a:moveTo>
                  <a:pt x="0" y="120"/>
                </a:moveTo>
                <a:lnTo>
                  <a:pt x="137" y="128"/>
                </a:lnTo>
                <a:lnTo>
                  <a:pt x="159" y="128"/>
                </a:lnTo>
                <a:lnTo>
                  <a:pt x="159" y="40"/>
                </a:lnTo>
                <a:lnTo>
                  <a:pt x="159" y="8"/>
                </a:lnTo>
                <a:lnTo>
                  <a:pt x="120" y="8"/>
                </a:lnTo>
                <a:lnTo>
                  <a:pt x="10" y="0"/>
                </a:lnTo>
                <a:lnTo>
                  <a:pt x="0" y="12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7" name="Freeform 16"/>
          <p:cNvSpPr>
            <a:spLocks/>
          </p:cNvSpPr>
          <p:nvPr/>
        </p:nvSpPr>
        <p:spPr bwMode="auto">
          <a:xfrm>
            <a:off x="4889897" y="4009133"/>
            <a:ext cx="1295400" cy="679450"/>
          </a:xfrm>
          <a:custGeom>
            <a:avLst/>
            <a:gdLst>
              <a:gd name="T0" fmla="*/ 2147483647 w 199"/>
              <a:gd name="T1" fmla="*/ 2147483647 h 99"/>
              <a:gd name="T2" fmla="*/ 0 w 199"/>
              <a:gd name="T3" fmla="*/ 2147483647 h 99"/>
              <a:gd name="T4" fmla="*/ 0 w 199"/>
              <a:gd name="T5" fmla="*/ 2147483647 h 99"/>
              <a:gd name="T6" fmla="*/ 2147483647 w 199"/>
              <a:gd name="T7" fmla="*/ 2147483647 h 99"/>
              <a:gd name="T8" fmla="*/ 2147483647 w 199"/>
              <a:gd name="T9" fmla="*/ 2147483647 h 99"/>
              <a:gd name="T10" fmla="*/ 2147483647 w 199"/>
              <a:gd name="T11" fmla="*/ 2147483647 h 99"/>
              <a:gd name="T12" fmla="*/ 2147483647 w 199"/>
              <a:gd name="T13" fmla="*/ 2147483647 h 99"/>
              <a:gd name="T14" fmla="*/ 2147483647 w 199"/>
              <a:gd name="T15" fmla="*/ 2147483647 h 99"/>
              <a:gd name="T16" fmla="*/ 2147483647 w 199"/>
              <a:gd name="T17" fmla="*/ 2147483647 h 99"/>
              <a:gd name="T18" fmla="*/ 2147483647 w 199"/>
              <a:gd name="T19" fmla="*/ 2147483647 h 99"/>
              <a:gd name="T20" fmla="*/ 2147483647 w 199"/>
              <a:gd name="T21" fmla="*/ 2147483647 h 99"/>
              <a:gd name="T22" fmla="*/ 2147483647 w 199"/>
              <a:gd name="T23" fmla="*/ 2147483647 h 99"/>
              <a:gd name="T24" fmla="*/ 2147483647 w 199"/>
              <a:gd name="T25" fmla="*/ 2147483647 h 99"/>
              <a:gd name="T26" fmla="*/ 2147483647 w 199"/>
              <a:gd name="T27" fmla="*/ 2147483647 h 99"/>
              <a:gd name="T28" fmla="*/ 2147483647 w 199"/>
              <a:gd name="T29" fmla="*/ 2147483647 h 99"/>
              <a:gd name="T30" fmla="*/ 2147483647 w 199"/>
              <a:gd name="T31" fmla="*/ 2147483647 h 99"/>
              <a:gd name="T32" fmla="*/ 2147483647 w 199"/>
              <a:gd name="T33" fmla="*/ 2147483647 h 99"/>
              <a:gd name="T34" fmla="*/ 2147483647 w 199"/>
              <a:gd name="T35" fmla="*/ 2147483647 h 99"/>
              <a:gd name="T36" fmla="*/ 2147483647 w 199"/>
              <a:gd name="T37" fmla="*/ 2147483647 h 99"/>
              <a:gd name="T38" fmla="*/ 2147483647 w 199"/>
              <a:gd name="T39" fmla="*/ 2147483647 h 99"/>
              <a:gd name="T40" fmla="*/ 2147483647 w 199"/>
              <a:gd name="T41" fmla="*/ 2147483647 h 99"/>
              <a:gd name="T42" fmla="*/ 2147483647 w 199"/>
              <a:gd name="T43" fmla="*/ 0 h 99"/>
              <a:gd name="T44" fmla="*/ 2147483647 w 199"/>
              <a:gd name="T45" fmla="*/ 2147483647 h 99"/>
              <a:gd name="T46" fmla="*/ 2147483647 w 199"/>
              <a:gd name="T47" fmla="*/ 2147483647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9"/>
              <a:gd name="T73" fmla="*/ 0 h 99"/>
              <a:gd name="T74" fmla="*/ 199 w 199"/>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9" h="99">
                <a:moveTo>
                  <a:pt x="22" y="6"/>
                </a:moveTo>
                <a:lnTo>
                  <a:pt x="0" y="7"/>
                </a:lnTo>
                <a:lnTo>
                  <a:pt x="0" y="19"/>
                </a:lnTo>
                <a:lnTo>
                  <a:pt x="70" y="21"/>
                </a:lnTo>
                <a:lnTo>
                  <a:pt x="71" y="81"/>
                </a:lnTo>
                <a:lnTo>
                  <a:pt x="76" y="84"/>
                </a:lnTo>
                <a:lnTo>
                  <a:pt x="82" y="82"/>
                </a:lnTo>
                <a:lnTo>
                  <a:pt x="88" y="87"/>
                </a:lnTo>
                <a:lnTo>
                  <a:pt x="111" y="91"/>
                </a:lnTo>
                <a:lnTo>
                  <a:pt x="117" y="89"/>
                </a:lnTo>
                <a:lnTo>
                  <a:pt x="128" y="96"/>
                </a:lnTo>
                <a:lnTo>
                  <a:pt x="138" y="94"/>
                </a:lnTo>
                <a:lnTo>
                  <a:pt x="145" y="97"/>
                </a:lnTo>
                <a:lnTo>
                  <a:pt x="153" y="94"/>
                </a:lnTo>
                <a:lnTo>
                  <a:pt x="158" y="98"/>
                </a:lnTo>
                <a:lnTo>
                  <a:pt x="166" y="93"/>
                </a:lnTo>
                <a:lnTo>
                  <a:pt x="188" y="92"/>
                </a:lnTo>
                <a:lnTo>
                  <a:pt x="191" y="96"/>
                </a:lnTo>
                <a:lnTo>
                  <a:pt x="198" y="98"/>
                </a:lnTo>
                <a:lnTo>
                  <a:pt x="198" y="47"/>
                </a:lnTo>
                <a:lnTo>
                  <a:pt x="193" y="15"/>
                </a:lnTo>
                <a:lnTo>
                  <a:pt x="191" y="0"/>
                </a:lnTo>
                <a:lnTo>
                  <a:pt x="136" y="5"/>
                </a:lnTo>
                <a:lnTo>
                  <a:pt x="22" y="6"/>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8" name="Freeform 17"/>
          <p:cNvSpPr>
            <a:spLocks/>
          </p:cNvSpPr>
          <p:nvPr/>
        </p:nvSpPr>
        <p:spPr bwMode="auto">
          <a:xfrm>
            <a:off x="2318147" y="1208784"/>
            <a:ext cx="971550" cy="827087"/>
          </a:xfrm>
          <a:custGeom>
            <a:avLst/>
            <a:gdLst>
              <a:gd name="T0" fmla="*/ 2147483647 w 149"/>
              <a:gd name="T1" fmla="*/ 0 h 121"/>
              <a:gd name="T2" fmla="*/ 2147483647 w 149"/>
              <a:gd name="T3" fmla="*/ 2147483647 h 121"/>
              <a:gd name="T4" fmla="*/ 2147483647 w 149"/>
              <a:gd name="T5" fmla="*/ 2147483647 h 121"/>
              <a:gd name="T6" fmla="*/ 2147483647 w 149"/>
              <a:gd name="T7" fmla="*/ 2147483647 h 121"/>
              <a:gd name="T8" fmla="*/ 2147483647 w 149"/>
              <a:gd name="T9" fmla="*/ 2147483647 h 121"/>
              <a:gd name="T10" fmla="*/ 2147483647 w 149"/>
              <a:gd name="T11" fmla="*/ 2147483647 h 121"/>
              <a:gd name="T12" fmla="*/ 2147483647 w 149"/>
              <a:gd name="T13" fmla="*/ 2147483647 h 121"/>
              <a:gd name="T14" fmla="*/ 2147483647 w 149"/>
              <a:gd name="T15" fmla="*/ 2147483647 h 121"/>
              <a:gd name="T16" fmla="*/ 2147483647 w 149"/>
              <a:gd name="T17" fmla="*/ 2147483647 h 121"/>
              <a:gd name="T18" fmla="*/ 2147483647 w 149"/>
              <a:gd name="T19" fmla="*/ 2147483647 h 121"/>
              <a:gd name="T20" fmla="*/ 2147483647 w 149"/>
              <a:gd name="T21" fmla="*/ 2147483647 h 121"/>
              <a:gd name="T22" fmla="*/ 2147483647 w 149"/>
              <a:gd name="T23" fmla="*/ 2147483647 h 121"/>
              <a:gd name="T24" fmla="*/ 2147483647 w 149"/>
              <a:gd name="T25" fmla="*/ 2147483647 h 121"/>
              <a:gd name="T26" fmla="*/ 2147483647 w 149"/>
              <a:gd name="T27" fmla="*/ 2147483647 h 121"/>
              <a:gd name="T28" fmla="*/ 0 w 149"/>
              <a:gd name="T29" fmla="*/ 2147483647 h 121"/>
              <a:gd name="T30" fmla="*/ 0 w 149"/>
              <a:gd name="T31" fmla="*/ 2147483647 h 121"/>
              <a:gd name="T32" fmla="*/ 2147483647 w 149"/>
              <a:gd name="T33" fmla="*/ 2147483647 h 121"/>
              <a:gd name="T34" fmla="*/ 2147483647 w 149"/>
              <a:gd name="T35" fmla="*/ 2147483647 h 121"/>
              <a:gd name="T36" fmla="*/ 2147483647 w 149"/>
              <a:gd name="T37" fmla="*/ 2147483647 h 121"/>
              <a:gd name="T38" fmla="*/ 2147483647 w 149"/>
              <a:gd name="T39" fmla="*/ 2147483647 h 121"/>
              <a:gd name="T40" fmla="*/ 2147483647 w 149"/>
              <a:gd name="T41" fmla="*/ 2147483647 h 121"/>
              <a:gd name="T42" fmla="*/ 2147483647 w 149"/>
              <a:gd name="T43" fmla="*/ 2147483647 h 121"/>
              <a:gd name="T44" fmla="*/ 2147483647 w 149"/>
              <a:gd name="T45" fmla="*/ 2147483647 h 121"/>
              <a:gd name="T46" fmla="*/ 2147483647 w 149"/>
              <a:gd name="T47" fmla="*/ 2147483647 h 121"/>
              <a:gd name="T48" fmla="*/ 2147483647 w 149"/>
              <a:gd name="T49" fmla="*/ 2147483647 h 121"/>
              <a:gd name="T50" fmla="*/ 2147483647 w 149"/>
              <a:gd name="T51" fmla="*/ 2147483647 h 121"/>
              <a:gd name="T52" fmla="*/ 2147483647 w 149"/>
              <a:gd name="T53" fmla="*/ 2147483647 h 121"/>
              <a:gd name="T54" fmla="*/ 2147483647 w 149"/>
              <a:gd name="T55" fmla="*/ 2147483647 h 121"/>
              <a:gd name="T56" fmla="*/ 2147483647 w 149"/>
              <a:gd name="T57" fmla="*/ 2147483647 h 121"/>
              <a:gd name="T58" fmla="*/ 2147483647 w 149"/>
              <a:gd name="T59" fmla="*/ 2147483647 h 121"/>
              <a:gd name="T60" fmla="*/ 2147483647 w 149"/>
              <a:gd name="T61" fmla="*/ 2147483647 h 121"/>
              <a:gd name="T62" fmla="*/ 2147483647 w 149"/>
              <a:gd name="T63" fmla="*/ 2147483647 h 121"/>
              <a:gd name="T64" fmla="*/ 2147483647 w 149"/>
              <a:gd name="T65" fmla="*/ 2147483647 h 121"/>
              <a:gd name="T66" fmla="*/ 2147483647 w 149"/>
              <a:gd name="T67" fmla="*/ 2147483647 h 121"/>
              <a:gd name="T68" fmla="*/ 2147483647 w 149"/>
              <a:gd name="T69" fmla="*/ 2147483647 h 121"/>
              <a:gd name="T70" fmla="*/ 2147483647 w 149"/>
              <a:gd name="T71" fmla="*/ 0 h 1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121"/>
              <a:gd name="T110" fmla="*/ 149 w 149"/>
              <a:gd name="T111" fmla="*/ 121 h 1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121">
                <a:moveTo>
                  <a:pt x="45" y="0"/>
                </a:moveTo>
                <a:lnTo>
                  <a:pt x="96" y="15"/>
                </a:lnTo>
                <a:lnTo>
                  <a:pt x="148" y="29"/>
                </a:lnTo>
                <a:lnTo>
                  <a:pt x="131" y="103"/>
                </a:lnTo>
                <a:lnTo>
                  <a:pt x="133" y="110"/>
                </a:lnTo>
                <a:lnTo>
                  <a:pt x="130" y="120"/>
                </a:lnTo>
                <a:lnTo>
                  <a:pt x="98" y="110"/>
                </a:lnTo>
                <a:lnTo>
                  <a:pt x="95" y="111"/>
                </a:lnTo>
                <a:lnTo>
                  <a:pt x="46" y="106"/>
                </a:lnTo>
                <a:lnTo>
                  <a:pt x="41" y="102"/>
                </a:lnTo>
                <a:lnTo>
                  <a:pt x="22" y="101"/>
                </a:lnTo>
                <a:lnTo>
                  <a:pt x="18" y="94"/>
                </a:lnTo>
                <a:lnTo>
                  <a:pt x="16" y="83"/>
                </a:lnTo>
                <a:lnTo>
                  <a:pt x="4" y="78"/>
                </a:lnTo>
                <a:lnTo>
                  <a:pt x="0" y="71"/>
                </a:lnTo>
                <a:lnTo>
                  <a:pt x="0" y="61"/>
                </a:lnTo>
                <a:lnTo>
                  <a:pt x="3" y="58"/>
                </a:lnTo>
                <a:lnTo>
                  <a:pt x="1" y="52"/>
                </a:lnTo>
                <a:lnTo>
                  <a:pt x="6" y="52"/>
                </a:lnTo>
                <a:lnTo>
                  <a:pt x="2" y="45"/>
                </a:lnTo>
                <a:lnTo>
                  <a:pt x="1" y="20"/>
                </a:lnTo>
                <a:lnTo>
                  <a:pt x="5" y="8"/>
                </a:lnTo>
                <a:lnTo>
                  <a:pt x="21" y="20"/>
                </a:lnTo>
                <a:lnTo>
                  <a:pt x="33" y="25"/>
                </a:lnTo>
                <a:lnTo>
                  <a:pt x="37" y="31"/>
                </a:lnTo>
                <a:lnTo>
                  <a:pt x="34" y="36"/>
                </a:lnTo>
                <a:lnTo>
                  <a:pt x="28" y="41"/>
                </a:lnTo>
                <a:lnTo>
                  <a:pt x="37" y="41"/>
                </a:lnTo>
                <a:lnTo>
                  <a:pt x="35" y="49"/>
                </a:lnTo>
                <a:lnTo>
                  <a:pt x="26" y="50"/>
                </a:lnTo>
                <a:lnTo>
                  <a:pt x="25" y="54"/>
                </a:lnTo>
                <a:lnTo>
                  <a:pt x="37" y="50"/>
                </a:lnTo>
                <a:lnTo>
                  <a:pt x="41" y="41"/>
                </a:lnTo>
                <a:lnTo>
                  <a:pt x="48" y="30"/>
                </a:lnTo>
                <a:lnTo>
                  <a:pt x="50" y="14"/>
                </a:lnTo>
                <a:lnTo>
                  <a:pt x="45"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19" name="Freeform 18"/>
          <p:cNvSpPr>
            <a:spLocks/>
          </p:cNvSpPr>
          <p:nvPr/>
        </p:nvSpPr>
        <p:spPr bwMode="auto">
          <a:xfrm>
            <a:off x="2989660" y="1415158"/>
            <a:ext cx="889000" cy="1555750"/>
          </a:xfrm>
          <a:custGeom>
            <a:avLst/>
            <a:gdLst>
              <a:gd name="T0" fmla="*/ 0 w 136"/>
              <a:gd name="T1" fmla="*/ 2147483647 h 228"/>
              <a:gd name="T2" fmla="*/ 2147483647 w 136"/>
              <a:gd name="T3" fmla="*/ 2147483647 h 228"/>
              <a:gd name="T4" fmla="*/ 2147483647 w 136"/>
              <a:gd name="T5" fmla="*/ 2147483647 h 228"/>
              <a:gd name="T6" fmla="*/ 2147483647 w 136"/>
              <a:gd name="T7" fmla="*/ 2147483647 h 228"/>
              <a:gd name="T8" fmla="*/ 2147483647 w 136"/>
              <a:gd name="T9" fmla="*/ 2147483647 h 228"/>
              <a:gd name="T10" fmla="*/ 2147483647 w 136"/>
              <a:gd name="T11" fmla="*/ 2147483647 h 228"/>
              <a:gd name="T12" fmla="*/ 2147483647 w 136"/>
              <a:gd name="T13" fmla="*/ 2147483647 h 228"/>
              <a:gd name="T14" fmla="*/ 2147483647 w 136"/>
              <a:gd name="T15" fmla="*/ 2147483647 h 228"/>
              <a:gd name="T16" fmla="*/ 2147483647 w 136"/>
              <a:gd name="T17" fmla="*/ 2147483647 h 228"/>
              <a:gd name="T18" fmla="*/ 2147483647 w 136"/>
              <a:gd name="T19" fmla="*/ 2147483647 h 228"/>
              <a:gd name="T20" fmla="*/ 2147483647 w 136"/>
              <a:gd name="T21" fmla="*/ 2147483647 h 228"/>
              <a:gd name="T22" fmla="*/ 2147483647 w 136"/>
              <a:gd name="T23" fmla="*/ 2147483647 h 228"/>
              <a:gd name="T24" fmla="*/ 2147483647 w 136"/>
              <a:gd name="T25" fmla="*/ 2147483647 h 228"/>
              <a:gd name="T26" fmla="*/ 2147483647 w 136"/>
              <a:gd name="T27" fmla="*/ 2147483647 h 228"/>
              <a:gd name="T28" fmla="*/ 2147483647 w 136"/>
              <a:gd name="T29" fmla="*/ 2147483647 h 228"/>
              <a:gd name="T30" fmla="*/ 2147483647 w 136"/>
              <a:gd name="T31" fmla="*/ 2147483647 h 228"/>
              <a:gd name="T32" fmla="*/ 2147483647 w 136"/>
              <a:gd name="T33" fmla="*/ 2147483647 h 228"/>
              <a:gd name="T34" fmla="*/ 2147483647 w 136"/>
              <a:gd name="T35" fmla="*/ 2147483647 h 228"/>
              <a:gd name="T36" fmla="*/ 2147483647 w 136"/>
              <a:gd name="T37" fmla="*/ 2147483647 h 228"/>
              <a:gd name="T38" fmla="*/ 2147483647 w 136"/>
              <a:gd name="T39" fmla="*/ 2147483647 h 228"/>
              <a:gd name="T40" fmla="*/ 2147483647 w 136"/>
              <a:gd name="T41" fmla="*/ 2147483647 h 228"/>
              <a:gd name="T42" fmla="*/ 2147483647 w 136"/>
              <a:gd name="T43" fmla="*/ 0 h 228"/>
              <a:gd name="T44" fmla="*/ 2147483647 w 136"/>
              <a:gd name="T45" fmla="*/ 2147483647 h 228"/>
              <a:gd name="T46" fmla="*/ 2147483647 w 136"/>
              <a:gd name="T47" fmla="*/ 2147483647 h 228"/>
              <a:gd name="T48" fmla="*/ 2147483647 w 136"/>
              <a:gd name="T49" fmla="*/ 2147483647 h 228"/>
              <a:gd name="T50" fmla="*/ 2147483647 w 136"/>
              <a:gd name="T51" fmla="*/ 2147483647 h 228"/>
              <a:gd name="T52" fmla="*/ 2147483647 w 136"/>
              <a:gd name="T53" fmla="*/ 2147483647 h 228"/>
              <a:gd name="T54" fmla="*/ 2147483647 w 136"/>
              <a:gd name="T55" fmla="*/ 2147483647 h 228"/>
              <a:gd name="T56" fmla="*/ 2147483647 w 136"/>
              <a:gd name="T57" fmla="*/ 2147483647 h 228"/>
              <a:gd name="T58" fmla="*/ 2147483647 w 136"/>
              <a:gd name="T59" fmla="*/ 2147483647 h 228"/>
              <a:gd name="T60" fmla="*/ 2147483647 w 136"/>
              <a:gd name="T61" fmla="*/ 2147483647 h 228"/>
              <a:gd name="T62" fmla="*/ 2147483647 w 136"/>
              <a:gd name="T63" fmla="*/ 2147483647 h 228"/>
              <a:gd name="T64" fmla="*/ 0 w 136"/>
              <a:gd name="T65" fmla="*/ 2147483647 h 2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228"/>
              <a:gd name="T101" fmla="*/ 136 w 136"/>
              <a:gd name="T102" fmla="*/ 228 h 2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228">
                <a:moveTo>
                  <a:pt x="0" y="203"/>
                </a:moveTo>
                <a:lnTo>
                  <a:pt x="63" y="216"/>
                </a:lnTo>
                <a:lnTo>
                  <a:pt x="125" y="227"/>
                </a:lnTo>
                <a:lnTo>
                  <a:pt x="135" y="151"/>
                </a:lnTo>
                <a:lnTo>
                  <a:pt x="128" y="144"/>
                </a:lnTo>
                <a:lnTo>
                  <a:pt x="119" y="146"/>
                </a:lnTo>
                <a:lnTo>
                  <a:pt x="101" y="141"/>
                </a:lnTo>
                <a:lnTo>
                  <a:pt x="93" y="141"/>
                </a:lnTo>
                <a:lnTo>
                  <a:pt x="89" y="133"/>
                </a:lnTo>
                <a:lnTo>
                  <a:pt x="84" y="112"/>
                </a:lnTo>
                <a:lnTo>
                  <a:pt x="75" y="111"/>
                </a:lnTo>
                <a:lnTo>
                  <a:pt x="74" y="104"/>
                </a:lnTo>
                <a:lnTo>
                  <a:pt x="77" y="97"/>
                </a:lnTo>
                <a:lnTo>
                  <a:pt x="77" y="86"/>
                </a:lnTo>
                <a:lnTo>
                  <a:pt x="73" y="79"/>
                </a:lnTo>
                <a:lnTo>
                  <a:pt x="70" y="83"/>
                </a:lnTo>
                <a:lnTo>
                  <a:pt x="70" y="76"/>
                </a:lnTo>
                <a:lnTo>
                  <a:pt x="61" y="49"/>
                </a:lnTo>
                <a:lnTo>
                  <a:pt x="61" y="39"/>
                </a:lnTo>
                <a:lnTo>
                  <a:pt x="58" y="38"/>
                </a:lnTo>
                <a:lnTo>
                  <a:pt x="66" y="5"/>
                </a:lnTo>
                <a:lnTo>
                  <a:pt x="45" y="0"/>
                </a:lnTo>
                <a:lnTo>
                  <a:pt x="28" y="73"/>
                </a:lnTo>
                <a:lnTo>
                  <a:pt x="30" y="80"/>
                </a:lnTo>
                <a:lnTo>
                  <a:pt x="27" y="90"/>
                </a:lnTo>
                <a:lnTo>
                  <a:pt x="29" y="98"/>
                </a:lnTo>
                <a:lnTo>
                  <a:pt x="28" y="106"/>
                </a:lnTo>
                <a:lnTo>
                  <a:pt x="20" y="118"/>
                </a:lnTo>
                <a:lnTo>
                  <a:pt x="12" y="131"/>
                </a:lnTo>
                <a:lnTo>
                  <a:pt x="12" y="138"/>
                </a:lnTo>
                <a:lnTo>
                  <a:pt x="17" y="144"/>
                </a:lnTo>
                <a:lnTo>
                  <a:pt x="7" y="166"/>
                </a:lnTo>
                <a:lnTo>
                  <a:pt x="0" y="20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0" name="Freeform 19"/>
          <p:cNvSpPr>
            <a:spLocks/>
          </p:cNvSpPr>
          <p:nvPr/>
        </p:nvSpPr>
        <p:spPr bwMode="auto">
          <a:xfrm>
            <a:off x="3362722" y="1442145"/>
            <a:ext cx="1492250" cy="1004888"/>
          </a:xfrm>
          <a:custGeom>
            <a:avLst/>
            <a:gdLst>
              <a:gd name="T0" fmla="*/ 2147483647 w 229"/>
              <a:gd name="T1" fmla="*/ 2147483647 h 147"/>
              <a:gd name="T2" fmla="*/ 2147483647 w 229"/>
              <a:gd name="T3" fmla="*/ 2147483647 h 147"/>
              <a:gd name="T4" fmla="*/ 2147483647 w 229"/>
              <a:gd name="T5" fmla="*/ 2147483647 h 147"/>
              <a:gd name="T6" fmla="*/ 2147483647 w 229"/>
              <a:gd name="T7" fmla="*/ 2147483647 h 147"/>
              <a:gd name="T8" fmla="*/ 2147483647 w 229"/>
              <a:gd name="T9" fmla="*/ 2147483647 h 147"/>
              <a:gd name="T10" fmla="*/ 2147483647 w 229"/>
              <a:gd name="T11" fmla="*/ 2147483647 h 147"/>
              <a:gd name="T12" fmla="*/ 2147483647 w 229"/>
              <a:gd name="T13" fmla="*/ 2147483647 h 147"/>
              <a:gd name="T14" fmla="*/ 2147483647 w 229"/>
              <a:gd name="T15" fmla="*/ 2147483647 h 147"/>
              <a:gd name="T16" fmla="*/ 2147483647 w 229"/>
              <a:gd name="T17" fmla="*/ 0 h 147"/>
              <a:gd name="T18" fmla="*/ 0 w 229"/>
              <a:gd name="T19" fmla="*/ 2147483647 h 147"/>
              <a:gd name="T20" fmla="*/ 2147483647 w 229"/>
              <a:gd name="T21" fmla="*/ 2147483647 h 147"/>
              <a:gd name="T22" fmla="*/ 2147483647 w 229"/>
              <a:gd name="T23" fmla="*/ 2147483647 h 147"/>
              <a:gd name="T24" fmla="*/ 2147483647 w 229"/>
              <a:gd name="T25" fmla="*/ 2147483647 h 147"/>
              <a:gd name="T26" fmla="*/ 2147483647 w 229"/>
              <a:gd name="T27" fmla="*/ 2147483647 h 147"/>
              <a:gd name="T28" fmla="*/ 2147483647 w 229"/>
              <a:gd name="T29" fmla="*/ 2147483647 h 147"/>
              <a:gd name="T30" fmla="*/ 2147483647 w 229"/>
              <a:gd name="T31" fmla="*/ 2147483647 h 147"/>
              <a:gd name="T32" fmla="*/ 2147483647 w 229"/>
              <a:gd name="T33" fmla="*/ 2147483647 h 147"/>
              <a:gd name="T34" fmla="*/ 2147483647 w 229"/>
              <a:gd name="T35" fmla="*/ 2147483647 h 147"/>
              <a:gd name="T36" fmla="*/ 2147483647 w 229"/>
              <a:gd name="T37" fmla="*/ 2147483647 h 147"/>
              <a:gd name="T38" fmla="*/ 2147483647 w 229"/>
              <a:gd name="T39" fmla="*/ 2147483647 h 147"/>
              <a:gd name="T40" fmla="*/ 2147483647 w 229"/>
              <a:gd name="T41" fmla="*/ 2147483647 h 147"/>
              <a:gd name="T42" fmla="*/ 2147483647 w 229"/>
              <a:gd name="T43" fmla="*/ 2147483647 h 147"/>
              <a:gd name="T44" fmla="*/ 2147483647 w 229"/>
              <a:gd name="T45" fmla="*/ 2147483647 h 147"/>
              <a:gd name="T46" fmla="*/ 2147483647 w 229"/>
              <a:gd name="T47" fmla="*/ 2147483647 h 147"/>
              <a:gd name="T48" fmla="*/ 2147483647 w 229"/>
              <a:gd name="T49" fmla="*/ 2147483647 h 147"/>
              <a:gd name="T50" fmla="*/ 2147483647 w 229"/>
              <a:gd name="T51" fmla="*/ 2147483647 h 1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9"/>
              <a:gd name="T79" fmla="*/ 0 h 147"/>
              <a:gd name="T80" fmla="*/ 229 w 229"/>
              <a:gd name="T81" fmla="*/ 147 h 1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9" h="147">
                <a:moveTo>
                  <a:pt x="78" y="146"/>
                </a:moveTo>
                <a:lnTo>
                  <a:pt x="81" y="133"/>
                </a:lnTo>
                <a:lnTo>
                  <a:pt x="222" y="144"/>
                </a:lnTo>
                <a:lnTo>
                  <a:pt x="225" y="118"/>
                </a:lnTo>
                <a:lnTo>
                  <a:pt x="228" y="21"/>
                </a:lnTo>
                <a:lnTo>
                  <a:pt x="155" y="19"/>
                </a:lnTo>
                <a:lnTo>
                  <a:pt x="106" y="13"/>
                </a:lnTo>
                <a:lnTo>
                  <a:pt x="22" y="1"/>
                </a:lnTo>
                <a:lnTo>
                  <a:pt x="8" y="0"/>
                </a:lnTo>
                <a:lnTo>
                  <a:pt x="0" y="33"/>
                </a:lnTo>
                <a:lnTo>
                  <a:pt x="4" y="34"/>
                </a:lnTo>
                <a:lnTo>
                  <a:pt x="3" y="44"/>
                </a:lnTo>
                <a:lnTo>
                  <a:pt x="12" y="71"/>
                </a:lnTo>
                <a:lnTo>
                  <a:pt x="12" y="78"/>
                </a:lnTo>
                <a:lnTo>
                  <a:pt x="15" y="74"/>
                </a:lnTo>
                <a:lnTo>
                  <a:pt x="19" y="82"/>
                </a:lnTo>
                <a:lnTo>
                  <a:pt x="20" y="92"/>
                </a:lnTo>
                <a:lnTo>
                  <a:pt x="16" y="99"/>
                </a:lnTo>
                <a:lnTo>
                  <a:pt x="18" y="106"/>
                </a:lnTo>
                <a:lnTo>
                  <a:pt x="27" y="107"/>
                </a:lnTo>
                <a:lnTo>
                  <a:pt x="32" y="128"/>
                </a:lnTo>
                <a:lnTo>
                  <a:pt x="36" y="136"/>
                </a:lnTo>
                <a:lnTo>
                  <a:pt x="44" y="136"/>
                </a:lnTo>
                <a:lnTo>
                  <a:pt x="62" y="142"/>
                </a:lnTo>
                <a:lnTo>
                  <a:pt x="71" y="139"/>
                </a:lnTo>
                <a:lnTo>
                  <a:pt x="78" y="146"/>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1" name="Freeform 20"/>
          <p:cNvSpPr>
            <a:spLocks/>
          </p:cNvSpPr>
          <p:nvPr/>
        </p:nvSpPr>
        <p:spPr bwMode="auto">
          <a:xfrm>
            <a:off x="3792936" y="2350196"/>
            <a:ext cx="1023937" cy="881063"/>
          </a:xfrm>
          <a:custGeom>
            <a:avLst/>
            <a:gdLst>
              <a:gd name="T0" fmla="*/ 2147483647 w 157"/>
              <a:gd name="T1" fmla="*/ 2147483647 h 129"/>
              <a:gd name="T2" fmla="*/ 2147483647 w 157"/>
              <a:gd name="T3" fmla="*/ 0 h 129"/>
              <a:gd name="T4" fmla="*/ 2147483647 w 157"/>
              <a:gd name="T5" fmla="*/ 2147483647 h 129"/>
              <a:gd name="T6" fmla="*/ 2147483647 w 157"/>
              <a:gd name="T7" fmla="*/ 2147483647 h 129"/>
              <a:gd name="T8" fmla="*/ 0 w 157"/>
              <a:gd name="T9" fmla="*/ 2147483647 h 129"/>
              <a:gd name="T10" fmla="*/ 2147483647 w 157"/>
              <a:gd name="T11" fmla="*/ 2147483647 h 129"/>
              <a:gd name="T12" fmla="*/ 2147483647 w 157"/>
              <a:gd name="T13" fmla="*/ 2147483647 h 129"/>
              <a:gd name="T14" fmla="*/ 2147483647 w 157"/>
              <a:gd name="T15" fmla="*/ 2147483647 h 129"/>
              <a:gd name="T16" fmla="*/ 2147483647 w 157"/>
              <a:gd name="T17" fmla="*/ 2147483647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129"/>
              <a:gd name="T29" fmla="*/ 157 w 157"/>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129">
                <a:moveTo>
                  <a:pt x="156" y="11"/>
                </a:moveTo>
                <a:lnTo>
                  <a:pt x="15" y="0"/>
                </a:lnTo>
                <a:lnTo>
                  <a:pt x="13" y="13"/>
                </a:lnTo>
                <a:lnTo>
                  <a:pt x="3" y="90"/>
                </a:lnTo>
                <a:lnTo>
                  <a:pt x="0" y="116"/>
                </a:lnTo>
                <a:lnTo>
                  <a:pt x="41" y="120"/>
                </a:lnTo>
                <a:lnTo>
                  <a:pt x="152" y="128"/>
                </a:lnTo>
                <a:lnTo>
                  <a:pt x="155" y="69"/>
                </a:lnTo>
                <a:lnTo>
                  <a:pt x="156" y="11"/>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2" name="Freeform 21"/>
          <p:cNvSpPr>
            <a:spLocks/>
          </p:cNvSpPr>
          <p:nvPr/>
        </p:nvSpPr>
        <p:spPr bwMode="auto">
          <a:xfrm>
            <a:off x="8228410" y="2966145"/>
            <a:ext cx="666750" cy="374650"/>
          </a:xfrm>
          <a:custGeom>
            <a:avLst/>
            <a:gdLst>
              <a:gd name="T0" fmla="*/ 2147483647 w 102"/>
              <a:gd name="T1" fmla="*/ 2147483647 h 55"/>
              <a:gd name="T2" fmla="*/ 2147483647 w 102"/>
              <a:gd name="T3" fmla="*/ 2147483647 h 55"/>
              <a:gd name="T4" fmla="*/ 2147483647 w 102"/>
              <a:gd name="T5" fmla="*/ 2147483647 h 55"/>
              <a:gd name="T6" fmla="*/ 2147483647 w 102"/>
              <a:gd name="T7" fmla="*/ 2147483647 h 55"/>
              <a:gd name="T8" fmla="*/ 2147483647 w 102"/>
              <a:gd name="T9" fmla="*/ 2147483647 h 55"/>
              <a:gd name="T10" fmla="*/ 2147483647 w 102"/>
              <a:gd name="T11" fmla="*/ 2147483647 h 55"/>
              <a:gd name="T12" fmla="*/ 2147483647 w 102"/>
              <a:gd name="T13" fmla="*/ 2147483647 h 55"/>
              <a:gd name="T14" fmla="*/ 2147483647 w 102"/>
              <a:gd name="T15" fmla="*/ 2147483647 h 55"/>
              <a:gd name="T16" fmla="*/ 2147483647 w 102"/>
              <a:gd name="T17" fmla="*/ 2147483647 h 55"/>
              <a:gd name="T18" fmla="*/ 2147483647 w 102"/>
              <a:gd name="T19" fmla="*/ 2147483647 h 55"/>
              <a:gd name="T20" fmla="*/ 2147483647 w 102"/>
              <a:gd name="T21" fmla="*/ 2147483647 h 55"/>
              <a:gd name="T22" fmla="*/ 2147483647 w 102"/>
              <a:gd name="T23" fmla="*/ 2147483647 h 55"/>
              <a:gd name="T24" fmla="*/ 2147483647 w 102"/>
              <a:gd name="T25" fmla="*/ 2147483647 h 55"/>
              <a:gd name="T26" fmla="*/ 2147483647 w 102"/>
              <a:gd name="T27" fmla="*/ 2147483647 h 55"/>
              <a:gd name="T28" fmla="*/ 2147483647 w 102"/>
              <a:gd name="T29" fmla="*/ 2147483647 h 55"/>
              <a:gd name="T30" fmla="*/ 2147483647 w 102"/>
              <a:gd name="T31" fmla="*/ 2147483647 h 55"/>
              <a:gd name="T32" fmla="*/ 2147483647 w 102"/>
              <a:gd name="T33" fmla="*/ 2147483647 h 55"/>
              <a:gd name="T34" fmla="*/ 2147483647 w 102"/>
              <a:gd name="T35" fmla="*/ 2147483647 h 55"/>
              <a:gd name="T36" fmla="*/ 2147483647 w 102"/>
              <a:gd name="T37" fmla="*/ 2147483647 h 55"/>
              <a:gd name="T38" fmla="*/ 2147483647 w 102"/>
              <a:gd name="T39" fmla="*/ 2147483647 h 55"/>
              <a:gd name="T40" fmla="*/ 2147483647 w 102"/>
              <a:gd name="T41" fmla="*/ 2147483647 h 55"/>
              <a:gd name="T42" fmla="*/ 2147483647 w 102"/>
              <a:gd name="T43" fmla="*/ 2147483647 h 55"/>
              <a:gd name="T44" fmla="*/ 2147483647 w 102"/>
              <a:gd name="T45" fmla="*/ 2147483647 h 55"/>
              <a:gd name="T46" fmla="*/ 2147483647 w 102"/>
              <a:gd name="T47" fmla="*/ 2147483647 h 55"/>
              <a:gd name="T48" fmla="*/ 2147483647 w 102"/>
              <a:gd name="T49" fmla="*/ 2147483647 h 55"/>
              <a:gd name="T50" fmla="*/ 2147483647 w 102"/>
              <a:gd name="T51" fmla="*/ 2147483647 h 55"/>
              <a:gd name="T52" fmla="*/ 2147483647 w 102"/>
              <a:gd name="T53" fmla="*/ 2147483647 h 55"/>
              <a:gd name="T54" fmla="*/ 2147483647 w 102"/>
              <a:gd name="T55" fmla="*/ 2147483647 h 55"/>
              <a:gd name="T56" fmla="*/ 0 w 102"/>
              <a:gd name="T57" fmla="*/ 2147483647 h 55"/>
              <a:gd name="T58" fmla="*/ 2147483647 w 102"/>
              <a:gd name="T59" fmla="*/ 0 h 55"/>
              <a:gd name="T60" fmla="*/ 2147483647 w 102"/>
              <a:gd name="T61" fmla="*/ 2147483647 h 55"/>
              <a:gd name="T62" fmla="*/ 2147483647 w 102"/>
              <a:gd name="T63" fmla="*/ 2147483647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2"/>
              <a:gd name="T97" fmla="*/ 0 h 55"/>
              <a:gd name="T98" fmla="*/ 102 w 102"/>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2" h="55">
                <a:moveTo>
                  <a:pt x="101" y="33"/>
                </a:moveTo>
                <a:lnTo>
                  <a:pt x="99" y="51"/>
                </a:lnTo>
                <a:lnTo>
                  <a:pt x="90" y="54"/>
                </a:lnTo>
                <a:lnTo>
                  <a:pt x="85" y="45"/>
                </a:lnTo>
                <a:lnTo>
                  <a:pt x="74" y="37"/>
                </a:lnTo>
                <a:lnTo>
                  <a:pt x="73" y="30"/>
                </a:lnTo>
                <a:lnTo>
                  <a:pt x="77" y="30"/>
                </a:lnTo>
                <a:lnTo>
                  <a:pt x="77" y="23"/>
                </a:lnTo>
                <a:lnTo>
                  <a:pt x="74" y="15"/>
                </a:lnTo>
                <a:lnTo>
                  <a:pt x="76" y="8"/>
                </a:lnTo>
                <a:lnTo>
                  <a:pt x="71" y="13"/>
                </a:lnTo>
                <a:lnTo>
                  <a:pt x="66" y="17"/>
                </a:lnTo>
                <a:lnTo>
                  <a:pt x="67" y="33"/>
                </a:lnTo>
                <a:lnTo>
                  <a:pt x="73" y="41"/>
                </a:lnTo>
                <a:lnTo>
                  <a:pt x="75" y="50"/>
                </a:lnTo>
                <a:lnTo>
                  <a:pt x="70" y="52"/>
                </a:lnTo>
                <a:lnTo>
                  <a:pt x="61" y="46"/>
                </a:lnTo>
                <a:lnTo>
                  <a:pt x="56" y="45"/>
                </a:lnTo>
                <a:lnTo>
                  <a:pt x="57" y="37"/>
                </a:lnTo>
                <a:lnTo>
                  <a:pt x="60" y="33"/>
                </a:lnTo>
                <a:lnTo>
                  <a:pt x="45" y="24"/>
                </a:lnTo>
                <a:lnTo>
                  <a:pt x="41" y="25"/>
                </a:lnTo>
                <a:lnTo>
                  <a:pt x="38" y="18"/>
                </a:lnTo>
                <a:lnTo>
                  <a:pt x="29" y="15"/>
                </a:lnTo>
                <a:lnTo>
                  <a:pt x="25" y="22"/>
                </a:lnTo>
                <a:lnTo>
                  <a:pt x="15" y="21"/>
                </a:lnTo>
                <a:lnTo>
                  <a:pt x="10" y="30"/>
                </a:lnTo>
                <a:lnTo>
                  <a:pt x="2" y="31"/>
                </a:lnTo>
                <a:lnTo>
                  <a:pt x="0" y="19"/>
                </a:lnTo>
                <a:lnTo>
                  <a:pt x="76" y="0"/>
                </a:lnTo>
                <a:lnTo>
                  <a:pt x="89" y="36"/>
                </a:lnTo>
                <a:lnTo>
                  <a:pt x="101" y="3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3" name="Freeform 22"/>
          <p:cNvSpPr>
            <a:spLocks/>
          </p:cNvSpPr>
          <p:nvPr/>
        </p:nvSpPr>
        <p:spPr bwMode="auto">
          <a:xfrm>
            <a:off x="6898086" y="3409058"/>
            <a:ext cx="1057275" cy="628650"/>
          </a:xfrm>
          <a:custGeom>
            <a:avLst/>
            <a:gdLst>
              <a:gd name="T0" fmla="*/ 2147483647 w 162"/>
              <a:gd name="T1" fmla="*/ 2147483647 h 92"/>
              <a:gd name="T2" fmla="*/ 2147483647 w 162"/>
              <a:gd name="T3" fmla="*/ 2147483647 h 92"/>
              <a:gd name="T4" fmla="*/ 2147483647 w 162"/>
              <a:gd name="T5" fmla="*/ 2147483647 h 92"/>
              <a:gd name="T6" fmla="*/ 0 w 162"/>
              <a:gd name="T7" fmla="*/ 2147483647 h 92"/>
              <a:gd name="T8" fmla="*/ 2147483647 w 162"/>
              <a:gd name="T9" fmla="*/ 2147483647 h 92"/>
              <a:gd name="T10" fmla="*/ 2147483647 w 162"/>
              <a:gd name="T11" fmla="*/ 2147483647 h 92"/>
              <a:gd name="T12" fmla="*/ 2147483647 w 162"/>
              <a:gd name="T13" fmla="*/ 2147483647 h 92"/>
              <a:gd name="T14" fmla="*/ 2147483647 w 162"/>
              <a:gd name="T15" fmla="*/ 2147483647 h 92"/>
              <a:gd name="T16" fmla="*/ 2147483647 w 162"/>
              <a:gd name="T17" fmla="*/ 2147483647 h 92"/>
              <a:gd name="T18" fmla="*/ 2147483647 w 162"/>
              <a:gd name="T19" fmla="*/ 2147483647 h 92"/>
              <a:gd name="T20" fmla="*/ 2147483647 w 162"/>
              <a:gd name="T21" fmla="*/ 2147483647 h 92"/>
              <a:gd name="T22" fmla="*/ 2147483647 w 162"/>
              <a:gd name="T23" fmla="*/ 2147483647 h 92"/>
              <a:gd name="T24" fmla="*/ 2147483647 w 162"/>
              <a:gd name="T25" fmla="*/ 2147483647 h 92"/>
              <a:gd name="T26" fmla="*/ 2147483647 w 162"/>
              <a:gd name="T27" fmla="*/ 2147483647 h 92"/>
              <a:gd name="T28" fmla="*/ 2147483647 w 162"/>
              <a:gd name="T29" fmla="*/ 2147483647 h 92"/>
              <a:gd name="T30" fmla="*/ 2147483647 w 162"/>
              <a:gd name="T31" fmla="*/ 2147483647 h 92"/>
              <a:gd name="T32" fmla="*/ 2147483647 w 162"/>
              <a:gd name="T33" fmla="*/ 2147483647 h 92"/>
              <a:gd name="T34" fmla="*/ 2147483647 w 162"/>
              <a:gd name="T35" fmla="*/ 2147483647 h 92"/>
              <a:gd name="T36" fmla="*/ 2147483647 w 162"/>
              <a:gd name="T37" fmla="*/ 2147483647 h 92"/>
              <a:gd name="T38" fmla="*/ 2147483647 w 162"/>
              <a:gd name="T39" fmla="*/ 2147483647 h 92"/>
              <a:gd name="T40" fmla="*/ 2147483647 w 162"/>
              <a:gd name="T41" fmla="*/ 2147483647 h 92"/>
              <a:gd name="T42" fmla="*/ 2147483647 w 162"/>
              <a:gd name="T43" fmla="*/ 0 h 92"/>
              <a:gd name="T44" fmla="*/ 2147483647 w 162"/>
              <a:gd name="T45" fmla="*/ 0 h 92"/>
              <a:gd name="T46" fmla="*/ 2147483647 w 162"/>
              <a:gd name="T47" fmla="*/ 2147483647 h 92"/>
              <a:gd name="T48" fmla="*/ 2147483647 w 162"/>
              <a:gd name="T49" fmla="*/ 2147483647 h 92"/>
              <a:gd name="T50" fmla="*/ 2147483647 w 162"/>
              <a:gd name="T51" fmla="*/ 2147483647 h 92"/>
              <a:gd name="T52" fmla="*/ 2147483647 w 162"/>
              <a:gd name="T53" fmla="*/ 2147483647 h 92"/>
              <a:gd name="T54" fmla="*/ 2147483647 w 162"/>
              <a:gd name="T55" fmla="*/ 2147483647 h 92"/>
              <a:gd name="T56" fmla="*/ 2147483647 w 162"/>
              <a:gd name="T57" fmla="*/ 2147483647 h 92"/>
              <a:gd name="T58" fmla="*/ 2147483647 w 162"/>
              <a:gd name="T59" fmla="*/ 2147483647 h 92"/>
              <a:gd name="T60" fmla="*/ 2147483647 w 162"/>
              <a:gd name="T61" fmla="*/ 2147483647 h 92"/>
              <a:gd name="T62" fmla="*/ 2147483647 w 162"/>
              <a:gd name="T63" fmla="*/ 2147483647 h 92"/>
              <a:gd name="T64" fmla="*/ 2147483647 w 162"/>
              <a:gd name="T65" fmla="*/ 2147483647 h 92"/>
              <a:gd name="T66" fmla="*/ 2147483647 w 162"/>
              <a:gd name="T67" fmla="*/ 2147483647 h 92"/>
              <a:gd name="T68" fmla="*/ 2147483647 w 162"/>
              <a:gd name="T69" fmla="*/ 2147483647 h 92"/>
              <a:gd name="T70" fmla="*/ 2147483647 w 162"/>
              <a:gd name="T71" fmla="*/ 2147483647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
              <a:gd name="T109" fmla="*/ 0 h 92"/>
              <a:gd name="T110" fmla="*/ 162 w 162"/>
              <a:gd name="T111" fmla="*/ 92 h 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 h="92">
                <a:moveTo>
                  <a:pt x="5" y="91"/>
                </a:moveTo>
                <a:lnTo>
                  <a:pt x="7" y="86"/>
                </a:lnTo>
                <a:lnTo>
                  <a:pt x="2" y="83"/>
                </a:lnTo>
                <a:lnTo>
                  <a:pt x="0" y="79"/>
                </a:lnTo>
                <a:lnTo>
                  <a:pt x="4" y="75"/>
                </a:lnTo>
                <a:lnTo>
                  <a:pt x="19" y="75"/>
                </a:lnTo>
                <a:lnTo>
                  <a:pt x="18" y="68"/>
                </a:lnTo>
                <a:lnTo>
                  <a:pt x="23" y="66"/>
                </a:lnTo>
                <a:lnTo>
                  <a:pt x="20" y="61"/>
                </a:lnTo>
                <a:lnTo>
                  <a:pt x="26" y="50"/>
                </a:lnTo>
                <a:lnTo>
                  <a:pt x="34" y="45"/>
                </a:lnTo>
                <a:lnTo>
                  <a:pt x="61" y="41"/>
                </a:lnTo>
                <a:lnTo>
                  <a:pt x="63" y="33"/>
                </a:lnTo>
                <a:lnTo>
                  <a:pt x="71" y="37"/>
                </a:lnTo>
                <a:lnTo>
                  <a:pt x="76" y="25"/>
                </a:lnTo>
                <a:lnTo>
                  <a:pt x="83" y="14"/>
                </a:lnTo>
                <a:lnTo>
                  <a:pt x="93" y="5"/>
                </a:lnTo>
                <a:lnTo>
                  <a:pt x="109" y="1"/>
                </a:lnTo>
                <a:lnTo>
                  <a:pt x="118" y="6"/>
                </a:lnTo>
                <a:lnTo>
                  <a:pt x="125" y="2"/>
                </a:lnTo>
                <a:lnTo>
                  <a:pt x="130" y="5"/>
                </a:lnTo>
                <a:lnTo>
                  <a:pt x="133" y="0"/>
                </a:lnTo>
                <a:lnTo>
                  <a:pt x="137" y="0"/>
                </a:lnTo>
                <a:lnTo>
                  <a:pt x="146" y="8"/>
                </a:lnTo>
                <a:lnTo>
                  <a:pt x="149" y="24"/>
                </a:lnTo>
                <a:lnTo>
                  <a:pt x="155" y="28"/>
                </a:lnTo>
                <a:lnTo>
                  <a:pt x="157" y="36"/>
                </a:lnTo>
                <a:lnTo>
                  <a:pt x="161" y="36"/>
                </a:lnTo>
                <a:lnTo>
                  <a:pt x="155" y="45"/>
                </a:lnTo>
                <a:lnTo>
                  <a:pt x="148" y="50"/>
                </a:lnTo>
                <a:lnTo>
                  <a:pt x="147" y="59"/>
                </a:lnTo>
                <a:lnTo>
                  <a:pt x="134" y="69"/>
                </a:lnTo>
                <a:lnTo>
                  <a:pt x="39" y="84"/>
                </a:lnTo>
                <a:lnTo>
                  <a:pt x="29" y="82"/>
                </a:lnTo>
                <a:lnTo>
                  <a:pt x="31" y="88"/>
                </a:lnTo>
                <a:lnTo>
                  <a:pt x="5" y="91"/>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4" name="Freeform 23"/>
          <p:cNvSpPr>
            <a:spLocks/>
          </p:cNvSpPr>
          <p:nvPr/>
        </p:nvSpPr>
        <p:spPr bwMode="auto">
          <a:xfrm>
            <a:off x="8718948" y="2916934"/>
            <a:ext cx="176213" cy="301625"/>
          </a:xfrm>
          <a:custGeom>
            <a:avLst/>
            <a:gdLst>
              <a:gd name="T0" fmla="*/ 0 w 27"/>
              <a:gd name="T1" fmla="*/ 2147483647 h 44"/>
              <a:gd name="T2" fmla="*/ 2147483647 w 27"/>
              <a:gd name="T3" fmla="*/ 2147483647 h 44"/>
              <a:gd name="T4" fmla="*/ 2147483647 w 27"/>
              <a:gd name="T5" fmla="*/ 2147483647 h 44"/>
              <a:gd name="T6" fmla="*/ 2147483647 w 27"/>
              <a:gd name="T7" fmla="*/ 2147483647 h 44"/>
              <a:gd name="T8" fmla="*/ 2147483647 w 27"/>
              <a:gd name="T9" fmla="*/ 2147483647 h 44"/>
              <a:gd name="T10" fmla="*/ 2147483647 w 27"/>
              <a:gd name="T11" fmla="*/ 2147483647 h 44"/>
              <a:gd name="T12" fmla="*/ 2147483647 w 27"/>
              <a:gd name="T13" fmla="*/ 2147483647 h 44"/>
              <a:gd name="T14" fmla="*/ 2147483647 w 27"/>
              <a:gd name="T15" fmla="*/ 2147483647 h 44"/>
              <a:gd name="T16" fmla="*/ 2147483647 w 27"/>
              <a:gd name="T17" fmla="*/ 0 h 44"/>
              <a:gd name="T18" fmla="*/ 0 w 27"/>
              <a:gd name="T19" fmla="*/ 2147483647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4"/>
              <a:gd name="T32" fmla="*/ 27 w 27"/>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4">
                <a:moveTo>
                  <a:pt x="0" y="7"/>
                </a:moveTo>
                <a:lnTo>
                  <a:pt x="13" y="43"/>
                </a:lnTo>
                <a:lnTo>
                  <a:pt x="25" y="40"/>
                </a:lnTo>
                <a:lnTo>
                  <a:pt x="26" y="35"/>
                </a:lnTo>
                <a:lnTo>
                  <a:pt x="21" y="30"/>
                </a:lnTo>
                <a:lnTo>
                  <a:pt x="16" y="26"/>
                </a:lnTo>
                <a:lnTo>
                  <a:pt x="8" y="9"/>
                </a:lnTo>
                <a:lnTo>
                  <a:pt x="10" y="2"/>
                </a:lnTo>
                <a:lnTo>
                  <a:pt x="3" y="0"/>
                </a:lnTo>
                <a:lnTo>
                  <a:pt x="0" y="7"/>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5" name="Freeform 24"/>
          <p:cNvSpPr>
            <a:spLocks/>
          </p:cNvSpPr>
          <p:nvPr/>
        </p:nvSpPr>
        <p:spPr bwMode="auto">
          <a:xfrm>
            <a:off x="8803086" y="3309046"/>
            <a:ext cx="73025" cy="188913"/>
          </a:xfrm>
          <a:custGeom>
            <a:avLst/>
            <a:gdLst>
              <a:gd name="T0" fmla="*/ 0 w 11"/>
              <a:gd name="T1" fmla="*/ 2147483647 h 28"/>
              <a:gd name="T2" fmla="*/ 2147483647 w 11"/>
              <a:gd name="T3" fmla="*/ 2147483647 h 28"/>
              <a:gd name="T4" fmla="*/ 2147483647 w 11"/>
              <a:gd name="T5" fmla="*/ 2147483647 h 28"/>
              <a:gd name="T6" fmla="*/ 2147483647 w 11"/>
              <a:gd name="T7" fmla="*/ 2147483647 h 28"/>
              <a:gd name="T8" fmla="*/ 2147483647 w 11"/>
              <a:gd name="T9" fmla="*/ 2147483647 h 28"/>
              <a:gd name="T10" fmla="*/ 2147483647 w 11"/>
              <a:gd name="T11" fmla="*/ 0 h 28"/>
              <a:gd name="T12" fmla="*/ 2147483647 w 11"/>
              <a:gd name="T13" fmla="*/ 2147483647 h 28"/>
              <a:gd name="T14" fmla="*/ 0 w 11"/>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8"/>
              <a:gd name="T26" fmla="*/ 11 w 11"/>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8">
                <a:moveTo>
                  <a:pt x="0" y="14"/>
                </a:moveTo>
                <a:lnTo>
                  <a:pt x="5" y="27"/>
                </a:lnTo>
                <a:lnTo>
                  <a:pt x="7" y="23"/>
                </a:lnTo>
                <a:lnTo>
                  <a:pt x="7" y="13"/>
                </a:lnTo>
                <a:lnTo>
                  <a:pt x="9" y="13"/>
                </a:lnTo>
                <a:lnTo>
                  <a:pt x="10" y="0"/>
                </a:lnTo>
                <a:lnTo>
                  <a:pt x="1" y="3"/>
                </a:lnTo>
                <a:lnTo>
                  <a:pt x="0" y="14"/>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6" name="Freeform 25"/>
          <p:cNvSpPr>
            <a:spLocks/>
          </p:cNvSpPr>
          <p:nvPr/>
        </p:nvSpPr>
        <p:spPr bwMode="auto">
          <a:xfrm>
            <a:off x="7850585" y="2977259"/>
            <a:ext cx="652462" cy="739775"/>
          </a:xfrm>
          <a:custGeom>
            <a:avLst/>
            <a:gdLst>
              <a:gd name="T0" fmla="*/ 2147483647 w 100"/>
              <a:gd name="T1" fmla="*/ 0 h 108"/>
              <a:gd name="T2" fmla="*/ 2147483647 w 100"/>
              <a:gd name="T3" fmla="*/ 2147483647 h 108"/>
              <a:gd name="T4" fmla="*/ 2147483647 w 100"/>
              <a:gd name="T5" fmla="*/ 2147483647 h 108"/>
              <a:gd name="T6" fmla="*/ 2147483647 w 100"/>
              <a:gd name="T7" fmla="*/ 2147483647 h 108"/>
              <a:gd name="T8" fmla="*/ 2147483647 w 100"/>
              <a:gd name="T9" fmla="*/ 2147483647 h 108"/>
              <a:gd name="T10" fmla="*/ 2147483647 w 100"/>
              <a:gd name="T11" fmla="*/ 2147483647 h 108"/>
              <a:gd name="T12" fmla="*/ 2147483647 w 100"/>
              <a:gd name="T13" fmla="*/ 2147483647 h 108"/>
              <a:gd name="T14" fmla="*/ 2147483647 w 100"/>
              <a:gd name="T15" fmla="*/ 2147483647 h 108"/>
              <a:gd name="T16" fmla="*/ 2147483647 w 100"/>
              <a:gd name="T17" fmla="*/ 2147483647 h 108"/>
              <a:gd name="T18" fmla="*/ 2147483647 w 100"/>
              <a:gd name="T19" fmla="*/ 2147483647 h 108"/>
              <a:gd name="T20" fmla="*/ 2147483647 w 100"/>
              <a:gd name="T21" fmla="*/ 2147483647 h 108"/>
              <a:gd name="T22" fmla="*/ 2147483647 w 100"/>
              <a:gd name="T23" fmla="*/ 2147483647 h 108"/>
              <a:gd name="T24" fmla="*/ 2147483647 w 100"/>
              <a:gd name="T25" fmla="*/ 2147483647 h 108"/>
              <a:gd name="T26" fmla="*/ 2147483647 w 100"/>
              <a:gd name="T27" fmla="*/ 2147483647 h 108"/>
              <a:gd name="T28" fmla="*/ 2147483647 w 100"/>
              <a:gd name="T29" fmla="*/ 2147483647 h 108"/>
              <a:gd name="T30" fmla="*/ 2147483647 w 100"/>
              <a:gd name="T31" fmla="*/ 2147483647 h 108"/>
              <a:gd name="T32" fmla="*/ 2147483647 w 100"/>
              <a:gd name="T33" fmla="*/ 2147483647 h 108"/>
              <a:gd name="T34" fmla="*/ 2147483647 w 100"/>
              <a:gd name="T35" fmla="*/ 2147483647 h 108"/>
              <a:gd name="T36" fmla="*/ 2147483647 w 100"/>
              <a:gd name="T37" fmla="*/ 2147483647 h 108"/>
              <a:gd name="T38" fmla="*/ 2147483647 w 100"/>
              <a:gd name="T39" fmla="*/ 2147483647 h 108"/>
              <a:gd name="T40" fmla="*/ 2147483647 w 100"/>
              <a:gd name="T41" fmla="*/ 2147483647 h 108"/>
              <a:gd name="T42" fmla="*/ 2147483647 w 100"/>
              <a:gd name="T43" fmla="*/ 2147483647 h 108"/>
              <a:gd name="T44" fmla="*/ 2147483647 w 100"/>
              <a:gd name="T45" fmla="*/ 2147483647 h 108"/>
              <a:gd name="T46" fmla="*/ 2147483647 w 100"/>
              <a:gd name="T47" fmla="*/ 2147483647 h 108"/>
              <a:gd name="T48" fmla="*/ 2147483647 w 100"/>
              <a:gd name="T49" fmla="*/ 2147483647 h 108"/>
              <a:gd name="T50" fmla="*/ 2147483647 w 100"/>
              <a:gd name="T51" fmla="*/ 2147483647 h 108"/>
              <a:gd name="T52" fmla="*/ 2147483647 w 100"/>
              <a:gd name="T53" fmla="*/ 2147483647 h 108"/>
              <a:gd name="T54" fmla="*/ 2147483647 w 100"/>
              <a:gd name="T55" fmla="*/ 2147483647 h 108"/>
              <a:gd name="T56" fmla="*/ 2147483647 w 100"/>
              <a:gd name="T57" fmla="*/ 2147483647 h 108"/>
              <a:gd name="T58" fmla="*/ 0 w 100"/>
              <a:gd name="T59" fmla="*/ 2147483647 h 108"/>
              <a:gd name="T60" fmla="*/ 2147483647 w 100"/>
              <a:gd name="T61" fmla="*/ 2147483647 h 108"/>
              <a:gd name="T62" fmla="*/ 2147483647 w 100"/>
              <a:gd name="T63" fmla="*/ 2147483647 h 108"/>
              <a:gd name="T64" fmla="*/ 2147483647 w 100"/>
              <a:gd name="T65" fmla="*/ 2147483647 h 108"/>
              <a:gd name="T66" fmla="*/ 2147483647 w 100"/>
              <a:gd name="T67" fmla="*/ 2147483647 h 108"/>
              <a:gd name="T68" fmla="*/ 2147483647 w 100"/>
              <a:gd name="T69" fmla="*/ 2147483647 h 108"/>
              <a:gd name="T70" fmla="*/ 2147483647 w 100"/>
              <a:gd name="T71" fmla="*/ 2147483647 h 108"/>
              <a:gd name="T72" fmla="*/ 2147483647 w 100"/>
              <a:gd name="T73" fmla="*/ 2147483647 h 108"/>
              <a:gd name="T74" fmla="*/ 2147483647 w 100"/>
              <a:gd name="T75" fmla="*/ 2147483647 h 108"/>
              <a:gd name="T76" fmla="*/ 2147483647 w 100"/>
              <a:gd name="T77" fmla="*/ 2147483647 h 108"/>
              <a:gd name="T78" fmla="*/ 2147483647 w 100"/>
              <a:gd name="T79" fmla="*/ 2147483647 h 108"/>
              <a:gd name="T80" fmla="*/ 2147483647 w 100"/>
              <a:gd name="T81" fmla="*/ 2147483647 h 108"/>
              <a:gd name="T82" fmla="*/ 2147483647 w 100"/>
              <a:gd name="T83" fmla="*/ 2147483647 h 108"/>
              <a:gd name="T84" fmla="*/ 2147483647 w 100"/>
              <a:gd name="T85" fmla="*/ 0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08"/>
              <a:gd name="T131" fmla="*/ 100 w 10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08">
                <a:moveTo>
                  <a:pt x="30" y="0"/>
                </a:moveTo>
                <a:lnTo>
                  <a:pt x="35" y="22"/>
                </a:lnTo>
                <a:lnTo>
                  <a:pt x="58" y="16"/>
                </a:lnTo>
                <a:lnTo>
                  <a:pt x="60" y="29"/>
                </a:lnTo>
                <a:lnTo>
                  <a:pt x="68" y="27"/>
                </a:lnTo>
                <a:lnTo>
                  <a:pt x="73" y="19"/>
                </a:lnTo>
                <a:lnTo>
                  <a:pt x="83" y="20"/>
                </a:lnTo>
                <a:lnTo>
                  <a:pt x="87" y="13"/>
                </a:lnTo>
                <a:lnTo>
                  <a:pt x="96" y="16"/>
                </a:lnTo>
                <a:lnTo>
                  <a:pt x="99" y="23"/>
                </a:lnTo>
                <a:lnTo>
                  <a:pt x="88" y="20"/>
                </a:lnTo>
                <a:lnTo>
                  <a:pt x="83" y="36"/>
                </a:lnTo>
                <a:lnTo>
                  <a:pt x="76" y="41"/>
                </a:lnTo>
                <a:lnTo>
                  <a:pt x="74" y="52"/>
                </a:lnTo>
                <a:lnTo>
                  <a:pt x="67" y="57"/>
                </a:lnTo>
                <a:lnTo>
                  <a:pt x="64" y="55"/>
                </a:lnTo>
                <a:lnTo>
                  <a:pt x="58" y="58"/>
                </a:lnTo>
                <a:lnTo>
                  <a:pt x="59" y="63"/>
                </a:lnTo>
                <a:lnTo>
                  <a:pt x="55" y="78"/>
                </a:lnTo>
                <a:lnTo>
                  <a:pt x="55" y="85"/>
                </a:lnTo>
                <a:lnTo>
                  <a:pt x="39" y="98"/>
                </a:lnTo>
                <a:lnTo>
                  <a:pt x="36" y="97"/>
                </a:lnTo>
                <a:lnTo>
                  <a:pt x="32" y="105"/>
                </a:lnTo>
                <a:lnTo>
                  <a:pt x="22" y="107"/>
                </a:lnTo>
                <a:lnTo>
                  <a:pt x="18" y="99"/>
                </a:lnTo>
                <a:lnTo>
                  <a:pt x="15" y="99"/>
                </a:lnTo>
                <a:lnTo>
                  <a:pt x="11" y="99"/>
                </a:lnTo>
                <a:lnTo>
                  <a:pt x="9" y="91"/>
                </a:lnTo>
                <a:lnTo>
                  <a:pt x="3" y="87"/>
                </a:lnTo>
                <a:lnTo>
                  <a:pt x="0" y="71"/>
                </a:lnTo>
                <a:lnTo>
                  <a:pt x="5" y="68"/>
                </a:lnTo>
                <a:lnTo>
                  <a:pt x="7" y="63"/>
                </a:lnTo>
                <a:lnTo>
                  <a:pt x="7" y="58"/>
                </a:lnTo>
                <a:lnTo>
                  <a:pt x="10" y="50"/>
                </a:lnTo>
                <a:lnTo>
                  <a:pt x="15" y="49"/>
                </a:lnTo>
                <a:lnTo>
                  <a:pt x="16" y="43"/>
                </a:lnTo>
                <a:lnTo>
                  <a:pt x="18" y="37"/>
                </a:lnTo>
                <a:lnTo>
                  <a:pt x="19" y="33"/>
                </a:lnTo>
                <a:lnTo>
                  <a:pt x="21" y="36"/>
                </a:lnTo>
                <a:lnTo>
                  <a:pt x="25" y="30"/>
                </a:lnTo>
                <a:lnTo>
                  <a:pt x="28" y="20"/>
                </a:lnTo>
                <a:lnTo>
                  <a:pt x="27" y="7"/>
                </a:lnTo>
                <a:lnTo>
                  <a:pt x="30"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7" name="Freeform 26"/>
          <p:cNvSpPr>
            <a:spLocks/>
          </p:cNvSpPr>
          <p:nvPr/>
        </p:nvSpPr>
        <p:spPr bwMode="auto">
          <a:xfrm>
            <a:off x="7772798" y="3115371"/>
            <a:ext cx="1103313" cy="771525"/>
          </a:xfrm>
          <a:custGeom>
            <a:avLst/>
            <a:gdLst>
              <a:gd name="T0" fmla="*/ 2147483647 w 169"/>
              <a:gd name="T1" fmla="*/ 2147483647 h 113"/>
              <a:gd name="T2" fmla="*/ 2147483647 w 169"/>
              <a:gd name="T3" fmla="*/ 0 h 113"/>
              <a:gd name="T4" fmla="*/ 2147483647 w 169"/>
              <a:gd name="T5" fmla="*/ 2147483647 h 113"/>
              <a:gd name="T6" fmla="*/ 2147483647 w 169"/>
              <a:gd name="T7" fmla="*/ 2147483647 h 113"/>
              <a:gd name="T8" fmla="*/ 2147483647 w 169"/>
              <a:gd name="T9" fmla="*/ 2147483647 h 113"/>
              <a:gd name="T10" fmla="*/ 2147483647 w 169"/>
              <a:gd name="T11" fmla="*/ 2147483647 h 113"/>
              <a:gd name="T12" fmla="*/ 2147483647 w 169"/>
              <a:gd name="T13" fmla="*/ 2147483647 h 113"/>
              <a:gd name="T14" fmla="*/ 2147483647 w 169"/>
              <a:gd name="T15" fmla="*/ 2147483647 h 113"/>
              <a:gd name="T16" fmla="*/ 2147483647 w 169"/>
              <a:gd name="T17" fmla="*/ 2147483647 h 113"/>
              <a:gd name="T18" fmla="*/ 2147483647 w 169"/>
              <a:gd name="T19" fmla="*/ 2147483647 h 113"/>
              <a:gd name="T20" fmla="*/ 2147483647 w 169"/>
              <a:gd name="T21" fmla="*/ 2147483647 h 113"/>
              <a:gd name="T22" fmla="*/ 2147483647 w 169"/>
              <a:gd name="T23" fmla="*/ 2147483647 h 113"/>
              <a:gd name="T24" fmla="*/ 2147483647 w 169"/>
              <a:gd name="T25" fmla="*/ 2147483647 h 113"/>
              <a:gd name="T26" fmla="*/ 2147483647 w 169"/>
              <a:gd name="T27" fmla="*/ 2147483647 h 113"/>
              <a:gd name="T28" fmla="*/ 2147483647 w 169"/>
              <a:gd name="T29" fmla="*/ 2147483647 h 113"/>
              <a:gd name="T30" fmla="*/ 2147483647 w 169"/>
              <a:gd name="T31" fmla="*/ 2147483647 h 113"/>
              <a:gd name="T32" fmla="*/ 2147483647 w 169"/>
              <a:gd name="T33" fmla="*/ 2147483647 h 113"/>
              <a:gd name="T34" fmla="*/ 2147483647 w 169"/>
              <a:gd name="T35" fmla="*/ 2147483647 h 113"/>
              <a:gd name="T36" fmla="*/ 2147483647 w 169"/>
              <a:gd name="T37" fmla="*/ 2147483647 h 113"/>
              <a:gd name="T38" fmla="*/ 2147483647 w 169"/>
              <a:gd name="T39" fmla="*/ 2147483647 h 113"/>
              <a:gd name="T40" fmla="*/ 0 w 169"/>
              <a:gd name="T41" fmla="*/ 2147483647 h 113"/>
              <a:gd name="T42" fmla="*/ 2147483647 w 169"/>
              <a:gd name="T43" fmla="*/ 2147483647 h 113"/>
              <a:gd name="T44" fmla="*/ 2147483647 w 169"/>
              <a:gd name="T45" fmla="*/ 2147483647 h 113"/>
              <a:gd name="T46" fmla="*/ 2147483647 w 169"/>
              <a:gd name="T47" fmla="*/ 2147483647 h 113"/>
              <a:gd name="T48" fmla="*/ 2147483647 w 169"/>
              <a:gd name="T49" fmla="*/ 2147483647 h 113"/>
              <a:gd name="T50" fmla="*/ 2147483647 w 169"/>
              <a:gd name="T51" fmla="*/ 2147483647 h 113"/>
              <a:gd name="T52" fmla="*/ 2147483647 w 169"/>
              <a:gd name="T53" fmla="*/ 2147483647 h 113"/>
              <a:gd name="T54" fmla="*/ 2147483647 w 169"/>
              <a:gd name="T55" fmla="*/ 2147483647 h 113"/>
              <a:gd name="T56" fmla="*/ 2147483647 w 169"/>
              <a:gd name="T57" fmla="*/ 2147483647 h 113"/>
              <a:gd name="T58" fmla="*/ 2147483647 w 169"/>
              <a:gd name="T59" fmla="*/ 2147483647 h 113"/>
              <a:gd name="T60" fmla="*/ 2147483647 w 169"/>
              <a:gd name="T61" fmla="*/ 2147483647 h 113"/>
              <a:gd name="T62" fmla="*/ 2147483647 w 169"/>
              <a:gd name="T63" fmla="*/ 2147483647 h 113"/>
              <a:gd name="T64" fmla="*/ 2147483647 w 169"/>
              <a:gd name="T65" fmla="*/ 2147483647 h 113"/>
              <a:gd name="T66" fmla="*/ 2147483647 w 169"/>
              <a:gd name="T67" fmla="*/ 2147483647 h 113"/>
              <a:gd name="T68" fmla="*/ 2147483647 w 169"/>
              <a:gd name="T69" fmla="*/ 2147483647 h 113"/>
              <a:gd name="T70" fmla="*/ 2147483647 w 169"/>
              <a:gd name="T71" fmla="*/ 2147483647 h 113"/>
              <a:gd name="T72" fmla="*/ 2147483647 w 169"/>
              <a:gd name="T73" fmla="*/ 2147483647 h 113"/>
              <a:gd name="T74" fmla="*/ 2147483647 w 169"/>
              <a:gd name="T75" fmla="*/ 2147483647 h 113"/>
              <a:gd name="T76" fmla="*/ 2147483647 w 169"/>
              <a:gd name="T77" fmla="*/ 2147483647 h 113"/>
              <a:gd name="T78" fmla="*/ 2147483647 w 169"/>
              <a:gd name="T79" fmla="*/ 2147483647 h 113"/>
              <a:gd name="T80" fmla="*/ 2147483647 w 169"/>
              <a:gd name="T81" fmla="*/ 2147483647 h 113"/>
              <a:gd name="T82" fmla="*/ 2147483647 w 169"/>
              <a:gd name="T83" fmla="*/ 2147483647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
              <a:gd name="T127" fmla="*/ 0 h 113"/>
              <a:gd name="T128" fmla="*/ 169 w 169"/>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 h="113">
                <a:moveTo>
                  <a:pt x="111" y="3"/>
                </a:moveTo>
                <a:lnTo>
                  <a:pt x="101" y="0"/>
                </a:lnTo>
                <a:lnTo>
                  <a:pt x="95" y="16"/>
                </a:lnTo>
                <a:lnTo>
                  <a:pt x="89" y="22"/>
                </a:lnTo>
                <a:lnTo>
                  <a:pt x="87" y="32"/>
                </a:lnTo>
                <a:lnTo>
                  <a:pt x="80" y="37"/>
                </a:lnTo>
                <a:lnTo>
                  <a:pt x="76" y="35"/>
                </a:lnTo>
                <a:lnTo>
                  <a:pt x="70" y="39"/>
                </a:lnTo>
                <a:lnTo>
                  <a:pt x="71" y="43"/>
                </a:lnTo>
                <a:lnTo>
                  <a:pt x="67" y="59"/>
                </a:lnTo>
                <a:lnTo>
                  <a:pt x="68" y="66"/>
                </a:lnTo>
                <a:lnTo>
                  <a:pt x="52" y="78"/>
                </a:lnTo>
                <a:lnTo>
                  <a:pt x="48" y="77"/>
                </a:lnTo>
                <a:lnTo>
                  <a:pt x="44" y="85"/>
                </a:lnTo>
                <a:lnTo>
                  <a:pt x="35" y="87"/>
                </a:lnTo>
                <a:lnTo>
                  <a:pt x="30" y="79"/>
                </a:lnTo>
                <a:lnTo>
                  <a:pt x="27" y="79"/>
                </a:lnTo>
                <a:lnTo>
                  <a:pt x="22" y="89"/>
                </a:lnTo>
                <a:lnTo>
                  <a:pt x="15" y="94"/>
                </a:lnTo>
                <a:lnTo>
                  <a:pt x="13" y="103"/>
                </a:lnTo>
                <a:lnTo>
                  <a:pt x="0" y="112"/>
                </a:lnTo>
                <a:lnTo>
                  <a:pt x="42" y="104"/>
                </a:lnTo>
                <a:lnTo>
                  <a:pt x="168" y="74"/>
                </a:lnTo>
                <a:lnTo>
                  <a:pt x="164" y="62"/>
                </a:lnTo>
                <a:lnTo>
                  <a:pt x="156" y="62"/>
                </a:lnTo>
                <a:lnTo>
                  <a:pt x="154" y="66"/>
                </a:lnTo>
                <a:lnTo>
                  <a:pt x="150" y="64"/>
                </a:lnTo>
                <a:lnTo>
                  <a:pt x="153" y="60"/>
                </a:lnTo>
                <a:lnTo>
                  <a:pt x="153" y="56"/>
                </a:lnTo>
                <a:lnTo>
                  <a:pt x="149" y="53"/>
                </a:lnTo>
                <a:lnTo>
                  <a:pt x="154" y="50"/>
                </a:lnTo>
                <a:lnTo>
                  <a:pt x="150" y="45"/>
                </a:lnTo>
                <a:lnTo>
                  <a:pt x="141" y="39"/>
                </a:lnTo>
                <a:lnTo>
                  <a:pt x="150" y="39"/>
                </a:lnTo>
                <a:lnTo>
                  <a:pt x="147" y="34"/>
                </a:lnTo>
                <a:lnTo>
                  <a:pt x="140" y="30"/>
                </a:lnTo>
                <a:lnTo>
                  <a:pt x="132" y="23"/>
                </a:lnTo>
                <a:lnTo>
                  <a:pt x="126" y="22"/>
                </a:lnTo>
                <a:lnTo>
                  <a:pt x="127" y="15"/>
                </a:lnTo>
                <a:lnTo>
                  <a:pt x="130" y="10"/>
                </a:lnTo>
                <a:lnTo>
                  <a:pt x="116" y="2"/>
                </a:lnTo>
                <a:lnTo>
                  <a:pt x="111" y="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8" name="Freeform 27"/>
          <p:cNvSpPr>
            <a:spLocks/>
          </p:cNvSpPr>
          <p:nvPr/>
        </p:nvSpPr>
        <p:spPr bwMode="auto">
          <a:xfrm>
            <a:off x="3034111" y="3915471"/>
            <a:ext cx="966787" cy="1255713"/>
          </a:xfrm>
          <a:custGeom>
            <a:avLst/>
            <a:gdLst>
              <a:gd name="T0" fmla="*/ 2147483647 w 148"/>
              <a:gd name="T1" fmla="*/ 2147483647 h 184"/>
              <a:gd name="T2" fmla="*/ 2147483647 w 148"/>
              <a:gd name="T3" fmla="*/ 2147483647 h 184"/>
              <a:gd name="T4" fmla="*/ 2147483647 w 148"/>
              <a:gd name="T5" fmla="*/ 2147483647 h 184"/>
              <a:gd name="T6" fmla="*/ 0 w 148"/>
              <a:gd name="T7" fmla="*/ 2147483647 h 184"/>
              <a:gd name="T8" fmla="*/ 2147483647 w 148"/>
              <a:gd name="T9" fmla="*/ 2147483647 h 184"/>
              <a:gd name="T10" fmla="*/ 2147483647 w 148"/>
              <a:gd name="T11" fmla="*/ 2147483647 h 184"/>
              <a:gd name="T12" fmla="*/ 2147483647 w 148"/>
              <a:gd name="T13" fmla="*/ 2147483647 h 184"/>
              <a:gd name="T14" fmla="*/ 2147483647 w 148"/>
              <a:gd name="T15" fmla="*/ 2147483647 h 184"/>
              <a:gd name="T16" fmla="*/ 2147483647 w 148"/>
              <a:gd name="T17" fmla="*/ 2147483647 h 184"/>
              <a:gd name="T18" fmla="*/ 2147483647 w 148"/>
              <a:gd name="T19" fmla="*/ 2147483647 h 184"/>
              <a:gd name="T20" fmla="*/ 2147483647 w 148"/>
              <a:gd name="T21" fmla="*/ 2147483647 h 184"/>
              <a:gd name="T22" fmla="*/ 2147483647 w 148"/>
              <a:gd name="T23" fmla="*/ 2147483647 h 184"/>
              <a:gd name="T24" fmla="*/ 2147483647 w 148"/>
              <a:gd name="T25" fmla="*/ 2147483647 h 184"/>
              <a:gd name="T26" fmla="*/ 2147483647 w 148"/>
              <a:gd name="T27" fmla="*/ 2147483647 h 184"/>
              <a:gd name="T28" fmla="*/ 2147483647 w 148"/>
              <a:gd name="T29" fmla="*/ 2147483647 h 184"/>
              <a:gd name="T30" fmla="*/ 2147483647 w 148"/>
              <a:gd name="T31" fmla="*/ 2147483647 h 184"/>
              <a:gd name="T32" fmla="*/ 2147483647 w 148"/>
              <a:gd name="T33" fmla="*/ 2147483647 h 184"/>
              <a:gd name="T34" fmla="*/ 2147483647 w 148"/>
              <a:gd name="T35" fmla="*/ 0 h 184"/>
              <a:gd name="T36" fmla="*/ 2147483647 w 148"/>
              <a:gd name="T37" fmla="*/ 2147483647 h 1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8"/>
              <a:gd name="T58" fmla="*/ 0 h 184"/>
              <a:gd name="T59" fmla="*/ 148 w 148"/>
              <a:gd name="T60" fmla="*/ 184 h 1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8" h="184">
                <a:moveTo>
                  <a:pt x="147" y="13"/>
                </a:moveTo>
                <a:lnTo>
                  <a:pt x="133" y="183"/>
                </a:lnTo>
                <a:lnTo>
                  <a:pt x="79" y="178"/>
                </a:lnTo>
                <a:lnTo>
                  <a:pt x="0" y="134"/>
                </a:lnTo>
                <a:lnTo>
                  <a:pt x="1" y="124"/>
                </a:lnTo>
                <a:lnTo>
                  <a:pt x="7" y="116"/>
                </a:lnTo>
                <a:lnTo>
                  <a:pt x="1" y="111"/>
                </a:lnTo>
                <a:lnTo>
                  <a:pt x="6" y="99"/>
                </a:lnTo>
                <a:lnTo>
                  <a:pt x="11" y="86"/>
                </a:lnTo>
                <a:lnTo>
                  <a:pt x="16" y="80"/>
                </a:lnTo>
                <a:lnTo>
                  <a:pt x="13" y="69"/>
                </a:lnTo>
                <a:lnTo>
                  <a:pt x="14" y="54"/>
                </a:lnTo>
                <a:lnTo>
                  <a:pt x="14" y="25"/>
                </a:lnTo>
                <a:lnTo>
                  <a:pt x="17" y="20"/>
                </a:lnTo>
                <a:lnTo>
                  <a:pt x="21" y="20"/>
                </a:lnTo>
                <a:lnTo>
                  <a:pt x="25" y="25"/>
                </a:lnTo>
                <a:lnTo>
                  <a:pt x="31" y="22"/>
                </a:lnTo>
                <a:lnTo>
                  <a:pt x="34" y="0"/>
                </a:lnTo>
                <a:lnTo>
                  <a:pt x="147" y="1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29" name="Freeform 28"/>
          <p:cNvSpPr>
            <a:spLocks/>
          </p:cNvSpPr>
          <p:nvPr/>
        </p:nvSpPr>
        <p:spPr bwMode="auto">
          <a:xfrm>
            <a:off x="3910410" y="4002783"/>
            <a:ext cx="984250" cy="1168400"/>
          </a:xfrm>
          <a:custGeom>
            <a:avLst/>
            <a:gdLst>
              <a:gd name="T0" fmla="*/ 0 w 151"/>
              <a:gd name="T1" fmla="*/ 2147483647 h 171"/>
              <a:gd name="T2" fmla="*/ 2147483647 w 151"/>
              <a:gd name="T3" fmla="*/ 2147483647 h 171"/>
              <a:gd name="T4" fmla="*/ 2147483647 w 151"/>
              <a:gd name="T5" fmla="*/ 2147483647 h 171"/>
              <a:gd name="T6" fmla="*/ 2147483647 w 151"/>
              <a:gd name="T7" fmla="*/ 2147483647 h 171"/>
              <a:gd name="T8" fmla="*/ 2147483647 w 151"/>
              <a:gd name="T9" fmla="*/ 2147483647 h 171"/>
              <a:gd name="T10" fmla="*/ 2147483647 w 151"/>
              <a:gd name="T11" fmla="*/ 2147483647 h 171"/>
              <a:gd name="T12" fmla="*/ 2147483647 w 151"/>
              <a:gd name="T13" fmla="*/ 2147483647 h 171"/>
              <a:gd name="T14" fmla="*/ 2147483647 w 151"/>
              <a:gd name="T15" fmla="*/ 2147483647 h 171"/>
              <a:gd name="T16" fmla="*/ 2147483647 w 151"/>
              <a:gd name="T17" fmla="*/ 0 h 171"/>
              <a:gd name="T18" fmla="*/ 0 w 151"/>
              <a:gd name="T19" fmla="*/ 2147483647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171"/>
              <a:gd name="T32" fmla="*/ 151 w 151"/>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171">
                <a:moveTo>
                  <a:pt x="0" y="169"/>
                </a:moveTo>
                <a:lnTo>
                  <a:pt x="19" y="170"/>
                </a:lnTo>
                <a:lnTo>
                  <a:pt x="22" y="157"/>
                </a:lnTo>
                <a:lnTo>
                  <a:pt x="65" y="160"/>
                </a:lnTo>
                <a:lnTo>
                  <a:pt x="65" y="154"/>
                </a:lnTo>
                <a:lnTo>
                  <a:pt x="147" y="154"/>
                </a:lnTo>
                <a:lnTo>
                  <a:pt x="150" y="20"/>
                </a:lnTo>
                <a:lnTo>
                  <a:pt x="150" y="8"/>
                </a:lnTo>
                <a:lnTo>
                  <a:pt x="14" y="0"/>
                </a:lnTo>
                <a:lnTo>
                  <a:pt x="0" y="169"/>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0" name="Freeform 29"/>
          <p:cNvSpPr>
            <a:spLocks/>
          </p:cNvSpPr>
          <p:nvPr/>
        </p:nvSpPr>
        <p:spPr bwMode="auto">
          <a:xfrm>
            <a:off x="6147198" y="4050408"/>
            <a:ext cx="727075" cy="800100"/>
          </a:xfrm>
          <a:custGeom>
            <a:avLst/>
            <a:gdLst>
              <a:gd name="T0" fmla="*/ 2147483647 w 111"/>
              <a:gd name="T1" fmla="*/ 2147483647 h 117"/>
              <a:gd name="T2" fmla="*/ 2147483647 w 111"/>
              <a:gd name="T3" fmla="*/ 2147483647 h 117"/>
              <a:gd name="T4" fmla="*/ 0 w 111"/>
              <a:gd name="T5" fmla="*/ 2147483647 h 117"/>
              <a:gd name="T6" fmla="*/ 2147483647 w 111"/>
              <a:gd name="T7" fmla="*/ 2147483647 h 117"/>
              <a:gd name="T8" fmla="*/ 2147483647 w 111"/>
              <a:gd name="T9" fmla="*/ 0 h 117"/>
              <a:gd name="T10" fmla="*/ 2147483647 w 111"/>
              <a:gd name="T11" fmla="*/ 2147483647 h 117"/>
              <a:gd name="T12" fmla="*/ 2147483647 w 111"/>
              <a:gd name="T13" fmla="*/ 2147483647 h 117"/>
              <a:gd name="T14" fmla="*/ 2147483647 w 111"/>
              <a:gd name="T15" fmla="*/ 2147483647 h 117"/>
              <a:gd name="T16" fmla="*/ 2147483647 w 111"/>
              <a:gd name="T17" fmla="*/ 2147483647 h 117"/>
              <a:gd name="T18" fmla="*/ 2147483647 w 111"/>
              <a:gd name="T19" fmla="*/ 2147483647 h 117"/>
              <a:gd name="T20" fmla="*/ 2147483647 w 111"/>
              <a:gd name="T21" fmla="*/ 2147483647 h 117"/>
              <a:gd name="T22" fmla="*/ 2147483647 w 111"/>
              <a:gd name="T23" fmla="*/ 2147483647 h 117"/>
              <a:gd name="T24" fmla="*/ 2147483647 w 111"/>
              <a:gd name="T25" fmla="*/ 2147483647 h 117"/>
              <a:gd name="T26" fmla="*/ 2147483647 w 111"/>
              <a:gd name="T27" fmla="*/ 2147483647 h 117"/>
              <a:gd name="T28" fmla="*/ 2147483647 w 111"/>
              <a:gd name="T29" fmla="*/ 2147483647 h 117"/>
              <a:gd name="T30" fmla="*/ 2147483647 w 111"/>
              <a:gd name="T31" fmla="*/ 2147483647 h 117"/>
              <a:gd name="T32" fmla="*/ 2147483647 w 111"/>
              <a:gd name="T33" fmla="*/ 2147483647 h 117"/>
              <a:gd name="T34" fmla="*/ 2147483647 w 111"/>
              <a:gd name="T35" fmla="*/ 214748364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
              <a:gd name="T55" fmla="*/ 0 h 117"/>
              <a:gd name="T56" fmla="*/ 111 w 111"/>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 h="117">
                <a:moveTo>
                  <a:pt x="4" y="91"/>
                </a:moveTo>
                <a:lnTo>
                  <a:pt x="4" y="40"/>
                </a:lnTo>
                <a:lnTo>
                  <a:pt x="0" y="8"/>
                </a:lnTo>
                <a:lnTo>
                  <a:pt x="42" y="5"/>
                </a:lnTo>
                <a:lnTo>
                  <a:pt x="101" y="0"/>
                </a:lnTo>
                <a:lnTo>
                  <a:pt x="98" y="12"/>
                </a:lnTo>
                <a:lnTo>
                  <a:pt x="110" y="12"/>
                </a:lnTo>
                <a:lnTo>
                  <a:pt x="107" y="32"/>
                </a:lnTo>
                <a:lnTo>
                  <a:pt x="103" y="36"/>
                </a:lnTo>
                <a:lnTo>
                  <a:pt x="106" y="37"/>
                </a:lnTo>
                <a:lnTo>
                  <a:pt x="101" y="45"/>
                </a:lnTo>
                <a:lnTo>
                  <a:pt x="85" y="77"/>
                </a:lnTo>
                <a:lnTo>
                  <a:pt x="85" y="93"/>
                </a:lnTo>
                <a:lnTo>
                  <a:pt x="88" y="96"/>
                </a:lnTo>
                <a:lnTo>
                  <a:pt x="86" y="108"/>
                </a:lnTo>
                <a:lnTo>
                  <a:pt x="17" y="116"/>
                </a:lnTo>
                <a:lnTo>
                  <a:pt x="16" y="98"/>
                </a:lnTo>
                <a:lnTo>
                  <a:pt x="4" y="91"/>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1" name="Freeform 30"/>
          <p:cNvSpPr>
            <a:spLocks/>
          </p:cNvSpPr>
          <p:nvPr/>
        </p:nvSpPr>
        <p:spPr bwMode="auto">
          <a:xfrm>
            <a:off x="7133036" y="4255195"/>
            <a:ext cx="579437" cy="895350"/>
          </a:xfrm>
          <a:custGeom>
            <a:avLst/>
            <a:gdLst>
              <a:gd name="T0" fmla="*/ 2147483647 w 89"/>
              <a:gd name="T1" fmla="*/ 2147483647 h 131"/>
              <a:gd name="T2" fmla="*/ 0 w 89"/>
              <a:gd name="T3" fmla="*/ 2147483647 h 131"/>
              <a:gd name="T4" fmla="*/ 0 w 89"/>
              <a:gd name="T5" fmla="*/ 2147483647 h 131"/>
              <a:gd name="T6" fmla="*/ 2147483647 w 89"/>
              <a:gd name="T7" fmla="*/ 0 h 131"/>
              <a:gd name="T8" fmla="*/ 2147483647 w 89"/>
              <a:gd name="T9" fmla="*/ 2147483647 h 131"/>
              <a:gd name="T10" fmla="*/ 2147483647 w 89"/>
              <a:gd name="T11" fmla="*/ 2147483647 h 131"/>
              <a:gd name="T12" fmla="*/ 2147483647 w 89"/>
              <a:gd name="T13" fmla="*/ 2147483647 h 131"/>
              <a:gd name="T14" fmla="*/ 2147483647 w 89"/>
              <a:gd name="T15" fmla="*/ 2147483647 h 131"/>
              <a:gd name="T16" fmla="*/ 2147483647 w 89"/>
              <a:gd name="T17" fmla="*/ 2147483647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131"/>
              <a:gd name="T29" fmla="*/ 89 w 89"/>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131">
                <a:moveTo>
                  <a:pt x="5" y="130"/>
                </a:moveTo>
                <a:lnTo>
                  <a:pt x="0" y="98"/>
                </a:lnTo>
                <a:lnTo>
                  <a:pt x="0" y="9"/>
                </a:lnTo>
                <a:lnTo>
                  <a:pt x="59" y="0"/>
                </a:lnTo>
                <a:lnTo>
                  <a:pt x="83" y="82"/>
                </a:lnTo>
                <a:lnTo>
                  <a:pt x="82" y="94"/>
                </a:lnTo>
                <a:lnTo>
                  <a:pt x="82" y="107"/>
                </a:lnTo>
                <a:lnTo>
                  <a:pt x="88" y="117"/>
                </a:lnTo>
                <a:lnTo>
                  <a:pt x="5" y="13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2" name="Freeform 31"/>
          <p:cNvSpPr>
            <a:spLocks/>
          </p:cNvSpPr>
          <p:nvPr/>
        </p:nvSpPr>
        <p:spPr bwMode="auto">
          <a:xfrm>
            <a:off x="6813947" y="3820220"/>
            <a:ext cx="1231900" cy="552450"/>
          </a:xfrm>
          <a:custGeom>
            <a:avLst/>
            <a:gdLst>
              <a:gd name="T0" fmla="*/ 2147483647 w 189"/>
              <a:gd name="T1" fmla="*/ 2147483647 h 81"/>
              <a:gd name="T2" fmla="*/ 2147483647 w 189"/>
              <a:gd name="T3" fmla="*/ 2147483647 h 81"/>
              <a:gd name="T4" fmla="*/ 2147483647 w 189"/>
              <a:gd name="T5" fmla="*/ 2147483647 h 81"/>
              <a:gd name="T6" fmla="*/ 2147483647 w 189"/>
              <a:gd name="T7" fmla="*/ 2147483647 h 81"/>
              <a:gd name="T8" fmla="*/ 2147483647 w 189"/>
              <a:gd name="T9" fmla="*/ 2147483647 h 81"/>
              <a:gd name="T10" fmla="*/ 2147483647 w 189"/>
              <a:gd name="T11" fmla="*/ 2147483647 h 81"/>
              <a:gd name="T12" fmla="*/ 2147483647 w 189"/>
              <a:gd name="T13" fmla="*/ 2147483647 h 81"/>
              <a:gd name="T14" fmla="*/ 2147483647 w 189"/>
              <a:gd name="T15" fmla="*/ 0 h 81"/>
              <a:gd name="T16" fmla="*/ 2147483647 w 189"/>
              <a:gd name="T17" fmla="*/ 2147483647 h 81"/>
              <a:gd name="T18" fmla="*/ 2147483647 w 189"/>
              <a:gd name="T19" fmla="*/ 2147483647 h 81"/>
              <a:gd name="T20" fmla="*/ 2147483647 w 189"/>
              <a:gd name="T21" fmla="*/ 2147483647 h 81"/>
              <a:gd name="T22" fmla="*/ 2147483647 w 189"/>
              <a:gd name="T23" fmla="*/ 2147483647 h 81"/>
              <a:gd name="T24" fmla="*/ 2147483647 w 189"/>
              <a:gd name="T25" fmla="*/ 2147483647 h 81"/>
              <a:gd name="T26" fmla="*/ 2147483647 w 189"/>
              <a:gd name="T27" fmla="*/ 2147483647 h 81"/>
              <a:gd name="T28" fmla="*/ 2147483647 w 189"/>
              <a:gd name="T29" fmla="*/ 2147483647 h 81"/>
              <a:gd name="T30" fmla="*/ 2147483647 w 189"/>
              <a:gd name="T31" fmla="*/ 2147483647 h 81"/>
              <a:gd name="T32" fmla="*/ 2147483647 w 189"/>
              <a:gd name="T33" fmla="*/ 2147483647 h 81"/>
              <a:gd name="T34" fmla="*/ 2147483647 w 189"/>
              <a:gd name="T35" fmla="*/ 2147483647 h 81"/>
              <a:gd name="T36" fmla="*/ 2147483647 w 189"/>
              <a:gd name="T37" fmla="*/ 2147483647 h 81"/>
              <a:gd name="T38" fmla="*/ 2147483647 w 189"/>
              <a:gd name="T39" fmla="*/ 2147483647 h 81"/>
              <a:gd name="T40" fmla="*/ 2147483647 w 189"/>
              <a:gd name="T41" fmla="*/ 2147483647 h 81"/>
              <a:gd name="T42" fmla="*/ 2147483647 w 189"/>
              <a:gd name="T43" fmla="*/ 2147483647 h 81"/>
              <a:gd name="T44" fmla="*/ 2147483647 w 189"/>
              <a:gd name="T45" fmla="*/ 2147483647 h 81"/>
              <a:gd name="T46" fmla="*/ 0 w 189"/>
              <a:gd name="T47" fmla="*/ 2147483647 h 81"/>
              <a:gd name="T48" fmla="*/ 2147483647 w 189"/>
              <a:gd name="T49" fmla="*/ 2147483647 h 81"/>
              <a:gd name="T50" fmla="*/ 2147483647 w 189"/>
              <a:gd name="T51" fmla="*/ 2147483647 h 81"/>
              <a:gd name="T52" fmla="*/ 2147483647 w 189"/>
              <a:gd name="T53" fmla="*/ 2147483647 h 81"/>
              <a:gd name="T54" fmla="*/ 2147483647 w 189"/>
              <a:gd name="T55" fmla="*/ 2147483647 h 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9"/>
              <a:gd name="T85" fmla="*/ 0 h 81"/>
              <a:gd name="T86" fmla="*/ 189 w 189"/>
              <a:gd name="T87" fmla="*/ 81 h 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9" h="81">
                <a:moveTo>
                  <a:pt x="9" y="47"/>
                </a:moveTo>
                <a:lnTo>
                  <a:pt x="11" y="34"/>
                </a:lnTo>
                <a:lnTo>
                  <a:pt x="18" y="31"/>
                </a:lnTo>
                <a:lnTo>
                  <a:pt x="44" y="27"/>
                </a:lnTo>
                <a:lnTo>
                  <a:pt x="41" y="22"/>
                </a:lnTo>
                <a:lnTo>
                  <a:pt x="51" y="24"/>
                </a:lnTo>
                <a:lnTo>
                  <a:pt x="146" y="8"/>
                </a:lnTo>
                <a:lnTo>
                  <a:pt x="188" y="0"/>
                </a:lnTo>
                <a:lnTo>
                  <a:pt x="185" y="8"/>
                </a:lnTo>
                <a:lnTo>
                  <a:pt x="177" y="12"/>
                </a:lnTo>
                <a:lnTo>
                  <a:pt x="178" y="16"/>
                </a:lnTo>
                <a:lnTo>
                  <a:pt x="174" y="18"/>
                </a:lnTo>
                <a:lnTo>
                  <a:pt x="171" y="18"/>
                </a:lnTo>
                <a:lnTo>
                  <a:pt x="164" y="20"/>
                </a:lnTo>
                <a:lnTo>
                  <a:pt x="161" y="27"/>
                </a:lnTo>
                <a:lnTo>
                  <a:pt x="160" y="33"/>
                </a:lnTo>
                <a:lnTo>
                  <a:pt x="150" y="40"/>
                </a:lnTo>
                <a:lnTo>
                  <a:pt x="142" y="44"/>
                </a:lnTo>
                <a:lnTo>
                  <a:pt x="142" y="49"/>
                </a:lnTo>
                <a:lnTo>
                  <a:pt x="133" y="52"/>
                </a:lnTo>
                <a:lnTo>
                  <a:pt x="132" y="59"/>
                </a:lnTo>
                <a:lnTo>
                  <a:pt x="107" y="64"/>
                </a:lnTo>
                <a:lnTo>
                  <a:pt x="49" y="73"/>
                </a:lnTo>
                <a:lnTo>
                  <a:pt x="0" y="80"/>
                </a:lnTo>
                <a:lnTo>
                  <a:pt x="5" y="72"/>
                </a:lnTo>
                <a:lnTo>
                  <a:pt x="2" y="71"/>
                </a:lnTo>
                <a:lnTo>
                  <a:pt x="6" y="67"/>
                </a:lnTo>
                <a:lnTo>
                  <a:pt x="9" y="47"/>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3" name="Freeform 32"/>
          <p:cNvSpPr>
            <a:spLocks/>
          </p:cNvSpPr>
          <p:nvPr/>
        </p:nvSpPr>
        <p:spPr bwMode="auto">
          <a:xfrm>
            <a:off x="7674373" y="3613846"/>
            <a:ext cx="1279525" cy="614363"/>
          </a:xfrm>
          <a:custGeom>
            <a:avLst/>
            <a:gdLst>
              <a:gd name="T0" fmla="*/ 2147483647 w 196"/>
              <a:gd name="T1" fmla="*/ 2147483647 h 90"/>
              <a:gd name="T2" fmla="*/ 2147483647 w 196"/>
              <a:gd name="T3" fmla="*/ 0 h 90"/>
              <a:gd name="T4" fmla="*/ 2147483647 w 196"/>
              <a:gd name="T5" fmla="*/ 2147483647 h 90"/>
              <a:gd name="T6" fmla="*/ 2147483647 w 196"/>
              <a:gd name="T7" fmla="*/ 2147483647 h 90"/>
              <a:gd name="T8" fmla="*/ 2147483647 w 196"/>
              <a:gd name="T9" fmla="*/ 2147483647 h 90"/>
              <a:gd name="T10" fmla="*/ 2147483647 w 196"/>
              <a:gd name="T11" fmla="*/ 2147483647 h 90"/>
              <a:gd name="T12" fmla="*/ 2147483647 w 196"/>
              <a:gd name="T13" fmla="*/ 2147483647 h 90"/>
              <a:gd name="T14" fmla="*/ 2147483647 w 196"/>
              <a:gd name="T15" fmla="*/ 2147483647 h 90"/>
              <a:gd name="T16" fmla="*/ 2147483647 w 196"/>
              <a:gd name="T17" fmla="*/ 2147483647 h 90"/>
              <a:gd name="T18" fmla="*/ 2147483647 w 196"/>
              <a:gd name="T19" fmla="*/ 2147483647 h 90"/>
              <a:gd name="T20" fmla="*/ 2147483647 w 196"/>
              <a:gd name="T21" fmla="*/ 2147483647 h 90"/>
              <a:gd name="T22" fmla="*/ 2147483647 w 196"/>
              <a:gd name="T23" fmla="*/ 2147483647 h 90"/>
              <a:gd name="T24" fmla="*/ 2147483647 w 196"/>
              <a:gd name="T25" fmla="*/ 2147483647 h 90"/>
              <a:gd name="T26" fmla="*/ 2147483647 w 196"/>
              <a:gd name="T27" fmla="*/ 2147483647 h 90"/>
              <a:gd name="T28" fmla="*/ 2147483647 w 196"/>
              <a:gd name="T29" fmla="*/ 2147483647 h 90"/>
              <a:gd name="T30" fmla="*/ 2147483647 w 196"/>
              <a:gd name="T31" fmla="*/ 2147483647 h 90"/>
              <a:gd name="T32" fmla="*/ 2147483647 w 196"/>
              <a:gd name="T33" fmla="*/ 2147483647 h 90"/>
              <a:gd name="T34" fmla="*/ 2147483647 w 196"/>
              <a:gd name="T35" fmla="*/ 2147483647 h 90"/>
              <a:gd name="T36" fmla="*/ 2147483647 w 196"/>
              <a:gd name="T37" fmla="*/ 2147483647 h 90"/>
              <a:gd name="T38" fmla="*/ 2147483647 w 196"/>
              <a:gd name="T39" fmla="*/ 2147483647 h 90"/>
              <a:gd name="T40" fmla="*/ 2147483647 w 196"/>
              <a:gd name="T41" fmla="*/ 2147483647 h 90"/>
              <a:gd name="T42" fmla="*/ 2147483647 w 196"/>
              <a:gd name="T43" fmla="*/ 2147483647 h 90"/>
              <a:gd name="T44" fmla="*/ 2147483647 w 196"/>
              <a:gd name="T45" fmla="*/ 2147483647 h 90"/>
              <a:gd name="T46" fmla="*/ 2147483647 w 196"/>
              <a:gd name="T47" fmla="*/ 2147483647 h 90"/>
              <a:gd name="T48" fmla="*/ 2147483647 w 196"/>
              <a:gd name="T49" fmla="*/ 2147483647 h 90"/>
              <a:gd name="T50" fmla="*/ 2147483647 w 196"/>
              <a:gd name="T51" fmla="*/ 2147483647 h 90"/>
              <a:gd name="T52" fmla="*/ 2147483647 w 196"/>
              <a:gd name="T53" fmla="*/ 2147483647 h 90"/>
              <a:gd name="T54" fmla="*/ 2147483647 w 196"/>
              <a:gd name="T55" fmla="*/ 2147483647 h 90"/>
              <a:gd name="T56" fmla="*/ 2147483647 w 196"/>
              <a:gd name="T57" fmla="*/ 2147483647 h 90"/>
              <a:gd name="T58" fmla="*/ 2147483647 w 196"/>
              <a:gd name="T59" fmla="*/ 2147483647 h 90"/>
              <a:gd name="T60" fmla="*/ 2147483647 w 196"/>
              <a:gd name="T61" fmla="*/ 2147483647 h 90"/>
              <a:gd name="T62" fmla="*/ 2147483647 w 196"/>
              <a:gd name="T63" fmla="*/ 2147483647 h 90"/>
              <a:gd name="T64" fmla="*/ 2147483647 w 196"/>
              <a:gd name="T65" fmla="*/ 2147483647 h 90"/>
              <a:gd name="T66" fmla="*/ 0 w 196"/>
              <a:gd name="T67" fmla="*/ 2147483647 h 90"/>
              <a:gd name="T68" fmla="*/ 2147483647 w 196"/>
              <a:gd name="T69" fmla="*/ 2147483647 h 90"/>
              <a:gd name="T70" fmla="*/ 2147483647 w 196"/>
              <a:gd name="T71" fmla="*/ 2147483647 h 90"/>
              <a:gd name="T72" fmla="*/ 2147483647 w 196"/>
              <a:gd name="T73" fmla="*/ 2147483647 h 90"/>
              <a:gd name="T74" fmla="*/ 2147483647 w 196"/>
              <a:gd name="T75" fmla="*/ 2147483647 h 90"/>
              <a:gd name="T76" fmla="*/ 2147483647 w 196"/>
              <a:gd name="T77" fmla="*/ 2147483647 h 90"/>
              <a:gd name="T78" fmla="*/ 2147483647 w 196"/>
              <a:gd name="T79" fmla="*/ 2147483647 h 90"/>
              <a:gd name="T80" fmla="*/ 2147483647 w 196"/>
              <a:gd name="T81" fmla="*/ 2147483647 h 90"/>
              <a:gd name="T82" fmla="*/ 2147483647 w 196"/>
              <a:gd name="T83" fmla="*/ 2147483647 h 90"/>
              <a:gd name="T84" fmla="*/ 2147483647 w 196"/>
              <a:gd name="T85" fmla="*/ 2147483647 h 90"/>
              <a:gd name="T86" fmla="*/ 2147483647 w 196"/>
              <a:gd name="T87" fmla="*/ 2147483647 h 90"/>
              <a:gd name="T88" fmla="*/ 2147483647 w 196"/>
              <a:gd name="T89" fmla="*/ 2147483647 h 90"/>
              <a:gd name="T90" fmla="*/ 2147483647 w 196"/>
              <a:gd name="T91" fmla="*/ 2147483647 h 90"/>
              <a:gd name="T92" fmla="*/ 2147483647 w 196"/>
              <a:gd name="T93" fmla="*/ 2147483647 h 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6"/>
              <a:gd name="T142" fmla="*/ 0 h 90"/>
              <a:gd name="T143" fmla="*/ 196 w 196"/>
              <a:gd name="T144" fmla="*/ 90 h 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6" h="90">
                <a:moveTo>
                  <a:pt x="56" y="30"/>
                </a:moveTo>
                <a:lnTo>
                  <a:pt x="183" y="0"/>
                </a:lnTo>
                <a:lnTo>
                  <a:pt x="187" y="11"/>
                </a:lnTo>
                <a:lnTo>
                  <a:pt x="180" y="12"/>
                </a:lnTo>
                <a:lnTo>
                  <a:pt x="173" y="19"/>
                </a:lnTo>
                <a:lnTo>
                  <a:pt x="166" y="14"/>
                </a:lnTo>
                <a:lnTo>
                  <a:pt x="169" y="20"/>
                </a:lnTo>
                <a:lnTo>
                  <a:pt x="169" y="25"/>
                </a:lnTo>
                <a:lnTo>
                  <a:pt x="173" y="20"/>
                </a:lnTo>
                <a:lnTo>
                  <a:pt x="185" y="17"/>
                </a:lnTo>
                <a:lnTo>
                  <a:pt x="188" y="22"/>
                </a:lnTo>
                <a:lnTo>
                  <a:pt x="188" y="16"/>
                </a:lnTo>
                <a:lnTo>
                  <a:pt x="193" y="17"/>
                </a:lnTo>
                <a:lnTo>
                  <a:pt x="195" y="25"/>
                </a:lnTo>
                <a:lnTo>
                  <a:pt x="188" y="36"/>
                </a:lnTo>
                <a:lnTo>
                  <a:pt x="179" y="36"/>
                </a:lnTo>
                <a:lnTo>
                  <a:pt x="173" y="39"/>
                </a:lnTo>
                <a:lnTo>
                  <a:pt x="178" y="44"/>
                </a:lnTo>
                <a:lnTo>
                  <a:pt x="173" y="51"/>
                </a:lnTo>
                <a:lnTo>
                  <a:pt x="186" y="47"/>
                </a:lnTo>
                <a:lnTo>
                  <a:pt x="186" y="53"/>
                </a:lnTo>
                <a:lnTo>
                  <a:pt x="175" y="63"/>
                </a:lnTo>
                <a:lnTo>
                  <a:pt x="161" y="69"/>
                </a:lnTo>
                <a:lnTo>
                  <a:pt x="158" y="85"/>
                </a:lnTo>
                <a:lnTo>
                  <a:pt x="144" y="87"/>
                </a:lnTo>
                <a:lnTo>
                  <a:pt x="112" y="70"/>
                </a:lnTo>
                <a:lnTo>
                  <a:pt x="87" y="75"/>
                </a:lnTo>
                <a:lnTo>
                  <a:pt x="81" y="72"/>
                </a:lnTo>
                <a:lnTo>
                  <a:pt x="74" y="74"/>
                </a:lnTo>
                <a:lnTo>
                  <a:pt x="69" y="73"/>
                </a:lnTo>
                <a:lnTo>
                  <a:pt x="37" y="79"/>
                </a:lnTo>
                <a:lnTo>
                  <a:pt x="35" y="83"/>
                </a:lnTo>
                <a:lnTo>
                  <a:pt x="32" y="84"/>
                </a:lnTo>
                <a:lnTo>
                  <a:pt x="0" y="89"/>
                </a:lnTo>
                <a:lnTo>
                  <a:pt x="1" y="82"/>
                </a:lnTo>
                <a:lnTo>
                  <a:pt x="10" y="79"/>
                </a:lnTo>
                <a:lnTo>
                  <a:pt x="10" y="74"/>
                </a:lnTo>
                <a:lnTo>
                  <a:pt x="18" y="70"/>
                </a:lnTo>
                <a:lnTo>
                  <a:pt x="28" y="63"/>
                </a:lnTo>
                <a:lnTo>
                  <a:pt x="29" y="57"/>
                </a:lnTo>
                <a:lnTo>
                  <a:pt x="32" y="50"/>
                </a:lnTo>
                <a:lnTo>
                  <a:pt x="39" y="48"/>
                </a:lnTo>
                <a:lnTo>
                  <a:pt x="42" y="48"/>
                </a:lnTo>
                <a:lnTo>
                  <a:pt x="46" y="45"/>
                </a:lnTo>
                <a:lnTo>
                  <a:pt x="46" y="42"/>
                </a:lnTo>
                <a:lnTo>
                  <a:pt x="54" y="38"/>
                </a:lnTo>
                <a:lnTo>
                  <a:pt x="56" y="3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4" name="Freeform 33"/>
          <p:cNvSpPr>
            <a:spLocks/>
          </p:cNvSpPr>
          <p:nvPr/>
        </p:nvSpPr>
        <p:spPr bwMode="auto">
          <a:xfrm>
            <a:off x="7871222" y="4091683"/>
            <a:ext cx="744538" cy="614362"/>
          </a:xfrm>
          <a:custGeom>
            <a:avLst/>
            <a:gdLst>
              <a:gd name="T0" fmla="*/ 2147483647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2147483647 w 114"/>
              <a:gd name="T17" fmla="*/ 2147483647 h 90"/>
              <a:gd name="T18" fmla="*/ 0 w 114"/>
              <a:gd name="T19" fmla="*/ 2147483647 h 90"/>
              <a:gd name="T20" fmla="*/ 2147483647 w 114"/>
              <a:gd name="T21" fmla="*/ 2147483647 h 90"/>
              <a:gd name="T22" fmla="*/ 2147483647 w 114"/>
              <a:gd name="T23" fmla="*/ 2147483647 h 90"/>
              <a:gd name="T24" fmla="*/ 2147483647 w 114"/>
              <a:gd name="T25" fmla="*/ 2147483647 h 90"/>
              <a:gd name="T26" fmla="*/ 2147483647 w 114"/>
              <a:gd name="T27" fmla="*/ 2147483647 h 90"/>
              <a:gd name="T28" fmla="*/ 2147483647 w 114"/>
              <a:gd name="T29" fmla="*/ 2147483647 h 90"/>
              <a:gd name="T30" fmla="*/ 2147483647 w 114"/>
              <a:gd name="T31" fmla="*/ 2147483647 h 90"/>
              <a:gd name="T32" fmla="*/ 2147483647 w 114"/>
              <a:gd name="T33" fmla="*/ 2147483647 h 90"/>
              <a:gd name="T34" fmla="*/ 2147483647 w 114"/>
              <a:gd name="T35" fmla="*/ 2147483647 h 90"/>
              <a:gd name="T36" fmla="*/ 2147483647 w 114"/>
              <a:gd name="T37" fmla="*/ 2147483647 h 90"/>
              <a:gd name="T38" fmla="*/ 2147483647 w 114"/>
              <a:gd name="T39" fmla="*/ 2147483647 h 90"/>
              <a:gd name="T40" fmla="*/ 2147483647 w 114"/>
              <a:gd name="T41" fmla="*/ 2147483647 h 90"/>
              <a:gd name="T42" fmla="*/ 2147483647 w 114"/>
              <a:gd name="T43" fmla="*/ 2147483647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4"/>
              <a:gd name="T67" fmla="*/ 0 h 90"/>
              <a:gd name="T68" fmla="*/ 114 w 114"/>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4" h="90">
                <a:moveTo>
                  <a:pt x="113" y="16"/>
                </a:moveTo>
                <a:lnTo>
                  <a:pt x="81" y="0"/>
                </a:lnTo>
                <a:lnTo>
                  <a:pt x="57" y="5"/>
                </a:lnTo>
                <a:lnTo>
                  <a:pt x="52" y="2"/>
                </a:lnTo>
                <a:lnTo>
                  <a:pt x="44" y="3"/>
                </a:lnTo>
                <a:lnTo>
                  <a:pt x="39" y="2"/>
                </a:lnTo>
                <a:lnTo>
                  <a:pt x="8" y="9"/>
                </a:lnTo>
                <a:lnTo>
                  <a:pt x="6" y="13"/>
                </a:lnTo>
                <a:lnTo>
                  <a:pt x="3" y="13"/>
                </a:lnTo>
                <a:lnTo>
                  <a:pt x="0" y="22"/>
                </a:lnTo>
                <a:lnTo>
                  <a:pt x="12" y="33"/>
                </a:lnTo>
                <a:lnTo>
                  <a:pt x="16" y="41"/>
                </a:lnTo>
                <a:lnTo>
                  <a:pt x="43" y="62"/>
                </a:lnTo>
                <a:lnTo>
                  <a:pt x="62" y="84"/>
                </a:lnTo>
                <a:lnTo>
                  <a:pt x="69" y="89"/>
                </a:lnTo>
                <a:lnTo>
                  <a:pt x="67" y="77"/>
                </a:lnTo>
                <a:lnTo>
                  <a:pt x="73" y="82"/>
                </a:lnTo>
                <a:lnTo>
                  <a:pt x="76" y="79"/>
                </a:lnTo>
                <a:lnTo>
                  <a:pt x="76" y="75"/>
                </a:lnTo>
                <a:lnTo>
                  <a:pt x="81" y="75"/>
                </a:lnTo>
                <a:lnTo>
                  <a:pt x="98" y="55"/>
                </a:lnTo>
                <a:lnTo>
                  <a:pt x="113" y="16"/>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5" name="Freeform 34"/>
          <p:cNvSpPr>
            <a:spLocks/>
          </p:cNvSpPr>
          <p:nvPr/>
        </p:nvSpPr>
        <p:spPr bwMode="auto">
          <a:xfrm>
            <a:off x="7517211" y="4180584"/>
            <a:ext cx="809625" cy="928687"/>
          </a:xfrm>
          <a:custGeom>
            <a:avLst/>
            <a:gdLst>
              <a:gd name="T0" fmla="*/ 2147483647 w 124"/>
              <a:gd name="T1" fmla="*/ 2147483647 h 136"/>
              <a:gd name="T2" fmla="*/ 2147483647 w 124"/>
              <a:gd name="T3" fmla="*/ 2147483647 h 136"/>
              <a:gd name="T4" fmla="*/ 2147483647 w 124"/>
              <a:gd name="T5" fmla="*/ 2147483647 h 136"/>
              <a:gd name="T6" fmla="*/ 2147483647 w 124"/>
              <a:gd name="T7" fmla="*/ 2147483647 h 136"/>
              <a:gd name="T8" fmla="*/ 2147483647 w 124"/>
              <a:gd name="T9" fmla="*/ 2147483647 h 136"/>
              <a:gd name="T10" fmla="*/ 2147483647 w 124"/>
              <a:gd name="T11" fmla="*/ 2147483647 h 136"/>
              <a:gd name="T12" fmla="*/ 2147483647 w 124"/>
              <a:gd name="T13" fmla="*/ 2147483647 h 136"/>
              <a:gd name="T14" fmla="*/ 2147483647 w 124"/>
              <a:gd name="T15" fmla="*/ 2147483647 h 136"/>
              <a:gd name="T16" fmla="*/ 2147483647 w 124"/>
              <a:gd name="T17" fmla="*/ 2147483647 h 136"/>
              <a:gd name="T18" fmla="*/ 2147483647 w 124"/>
              <a:gd name="T19" fmla="*/ 2147483647 h 136"/>
              <a:gd name="T20" fmla="*/ 2147483647 w 124"/>
              <a:gd name="T21" fmla="*/ 2147483647 h 136"/>
              <a:gd name="T22" fmla="*/ 0 w 124"/>
              <a:gd name="T23" fmla="*/ 2147483647 h 136"/>
              <a:gd name="T24" fmla="*/ 2147483647 w 124"/>
              <a:gd name="T25" fmla="*/ 2147483647 h 136"/>
              <a:gd name="T26" fmla="*/ 2147483647 w 124"/>
              <a:gd name="T27" fmla="*/ 0 h 136"/>
              <a:gd name="T28" fmla="*/ 2147483647 w 124"/>
              <a:gd name="T29" fmla="*/ 2147483647 h 136"/>
              <a:gd name="T30" fmla="*/ 2147483647 w 124"/>
              <a:gd name="T31" fmla="*/ 2147483647 h 136"/>
              <a:gd name="T32" fmla="*/ 2147483647 w 124"/>
              <a:gd name="T33" fmla="*/ 2147483647 h 136"/>
              <a:gd name="T34" fmla="*/ 2147483647 w 124"/>
              <a:gd name="T35" fmla="*/ 2147483647 h 136"/>
              <a:gd name="T36" fmla="*/ 2147483647 w 124"/>
              <a:gd name="T37" fmla="*/ 2147483647 h 136"/>
              <a:gd name="T38" fmla="*/ 2147483647 w 124"/>
              <a:gd name="T39" fmla="*/ 2147483647 h 136"/>
              <a:gd name="T40" fmla="*/ 2147483647 w 124"/>
              <a:gd name="T41" fmla="*/ 2147483647 h 136"/>
              <a:gd name="T42" fmla="*/ 2147483647 w 124"/>
              <a:gd name="T43" fmla="*/ 2147483647 h 136"/>
              <a:gd name="T44" fmla="*/ 2147483647 w 124"/>
              <a:gd name="T45" fmla="*/ 2147483647 h 136"/>
              <a:gd name="T46" fmla="*/ 2147483647 w 124"/>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136"/>
              <a:gd name="T74" fmla="*/ 124 w 124"/>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136">
                <a:moveTo>
                  <a:pt x="115" y="126"/>
                </a:moveTo>
                <a:lnTo>
                  <a:pt x="109" y="123"/>
                </a:lnTo>
                <a:lnTo>
                  <a:pt x="106" y="120"/>
                </a:lnTo>
                <a:lnTo>
                  <a:pt x="103" y="130"/>
                </a:lnTo>
                <a:lnTo>
                  <a:pt x="101" y="130"/>
                </a:lnTo>
                <a:lnTo>
                  <a:pt x="99" y="127"/>
                </a:lnTo>
                <a:lnTo>
                  <a:pt x="32" y="135"/>
                </a:lnTo>
                <a:lnTo>
                  <a:pt x="29" y="128"/>
                </a:lnTo>
                <a:lnTo>
                  <a:pt x="23" y="118"/>
                </a:lnTo>
                <a:lnTo>
                  <a:pt x="23" y="104"/>
                </a:lnTo>
                <a:lnTo>
                  <a:pt x="24" y="93"/>
                </a:lnTo>
                <a:lnTo>
                  <a:pt x="0" y="10"/>
                </a:lnTo>
                <a:lnTo>
                  <a:pt x="24" y="5"/>
                </a:lnTo>
                <a:lnTo>
                  <a:pt x="56" y="0"/>
                </a:lnTo>
                <a:lnTo>
                  <a:pt x="53" y="8"/>
                </a:lnTo>
                <a:lnTo>
                  <a:pt x="66" y="19"/>
                </a:lnTo>
                <a:lnTo>
                  <a:pt x="70" y="27"/>
                </a:lnTo>
                <a:lnTo>
                  <a:pt x="97" y="49"/>
                </a:lnTo>
                <a:lnTo>
                  <a:pt x="115" y="71"/>
                </a:lnTo>
                <a:lnTo>
                  <a:pt x="123" y="76"/>
                </a:lnTo>
                <a:lnTo>
                  <a:pt x="117" y="93"/>
                </a:lnTo>
                <a:lnTo>
                  <a:pt x="117" y="106"/>
                </a:lnTo>
                <a:lnTo>
                  <a:pt x="115" y="111"/>
                </a:lnTo>
                <a:lnTo>
                  <a:pt x="115" y="126"/>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6" name="Freeform 35"/>
          <p:cNvSpPr>
            <a:spLocks/>
          </p:cNvSpPr>
          <p:nvPr/>
        </p:nvSpPr>
        <p:spPr bwMode="auto">
          <a:xfrm>
            <a:off x="4777185" y="2815333"/>
            <a:ext cx="1212850" cy="647700"/>
          </a:xfrm>
          <a:custGeom>
            <a:avLst/>
            <a:gdLst>
              <a:gd name="T0" fmla="*/ 2147483647 w 186"/>
              <a:gd name="T1" fmla="*/ 0 h 95"/>
              <a:gd name="T2" fmla="*/ 2147483647 w 186"/>
              <a:gd name="T3" fmla="*/ 2147483647 h 95"/>
              <a:gd name="T4" fmla="*/ 2147483647 w 186"/>
              <a:gd name="T5" fmla="*/ 2147483647 h 95"/>
              <a:gd name="T6" fmla="*/ 2147483647 w 186"/>
              <a:gd name="T7" fmla="*/ 2147483647 h 95"/>
              <a:gd name="T8" fmla="*/ 2147483647 w 186"/>
              <a:gd name="T9" fmla="*/ 2147483647 h 95"/>
              <a:gd name="T10" fmla="*/ 2147483647 w 186"/>
              <a:gd name="T11" fmla="*/ 2147483647 h 95"/>
              <a:gd name="T12" fmla="*/ 2147483647 w 186"/>
              <a:gd name="T13" fmla="*/ 2147483647 h 95"/>
              <a:gd name="T14" fmla="*/ 2147483647 w 186"/>
              <a:gd name="T15" fmla="*/ 2147483647 h 95"/>
              <a:gd name="T16" fmla="*/ 2147483647 w 186"/>
              <a:gd name="T17" fmla="*/ 2147483647 h 95"/>
              <a:gd name="T18" fmla="*/ 2147483647 w 186"/>
              <a:gd name="T19" fmla="*/ 2147483647 h 95"/>
              <a:gd name="T20" fmla="*/ 2147483647 w 186"/>
              <a:gd name="T21" fmla="*/ 2147483647 h 95"/>
              <a:gd name="T22" fmla="*/ 2147483647 w 186"/>
              <a:gd name="T23" fmla="*/ 2147483647 h 95"/>
              <a:gd name="T24" fmla="*/ 0 w 186"/>
              <a:gd name="T25" fmla="*/ 2147483647 h 95"/>
              <a:gd name="T26" fmla="*/ 2147483647 w 186"/>
              <a:gd name="T27" fmla="*/ 0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95"/>
              <a:gd name="T44" fmla="*/ 186 w 186"/>
              <a:gd name="T45" fmla="*/ 95 h 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95">
                <a:moveTo>
                  <a:pt x="3" y="0"/>
                </a:moveTo>
                <a:lnTo>
                  <a:pt x="44" y="3"/>
                </a:lnTo>
                <a:lnTo>
                  <a:pt x="114" y="3"/>
                </a:lnTo>
                <a:lnTo>
                  <a:pt x="125" y="7"/>
                </a:lnTo>
                <a:lnTo>
                  <a:pt x="134" y="9"/>
                </a:lnTo>
                <a:lnTo>
                  <a:pt x="145" y="6"/>
                </a:lnTo>
                <a:lnTo>
                  <a:pt x="153" y="11"/>
                </a:lnTo>
                <a:lnTo>
                  <a:pt x="158" y="20"/>
                </a:lnTo>
                <a:lnTo>
                  <a:pt x="176" y="73"/>
                </a:lnTo>
                <a:lnTo>
                  <a:pt x="185" y="91"/>
                </a:lnTo>
                <a:lnTo>
                  <a:pt x="39" y="94"/>
                </a:lnTo>
                <a:lnTo>
                  <a:pt x="39" y="61"/>
                </a:lnTo>
                <a:lnTo>
                  <a:pt x="0" y="60"/>
                </a:lnTo>
                <a:lnTo>
                  <a:pt x="3"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7" name="Freeform 36"/>
          <p:cNvSpPr>
            <a:spLocks/>
          </p:cNvSpPr>
          <p:nvPr/>
        </p:nvSpPr>
        <p:spPr bwMode="auto">
          <a:xfrm>
            <a:off x="5032773" y="3429695"/>
            <a:ext cx="1108075" cy="628650"/>
          </a:xfrm>
          <a:custGeom>
            <a:avLst/>
            <a:gdLst>
              <a:gd name="T0" fmla="*/ 0 w 170"/>
              <a:gd name="T1" fmla="*/ 2147483647 h 92"/>
              <a:gd name="T2" fmla="*/ 0 w 170"/>
              <a:gd name="T3" fmla="*/ 2147483647 h 92"/>
              <a:gd name="T4" fmla="*/ 2147483647 w 170"/>
              <a:gd name="T5" fmla="*/ 2147483647 h 92"/>
              <a:gd name="T6" fmla="*/ 2147483647 w 170"/>
              <a:gd name="T7" fmla="*/ 2147483647 h 92"/>
              <a:gd name="T8" fmla="*/ 2147483647 w 170"/>
              <a:gd name="T9" fmla="*/ 2147483647 h 92"/>
              <a:gd name="T10" fmla="*/ 2147483647 w 170"/>
              <a:gd name="T11" fmla="*/ 2147483647 h 92"/>
              <a:gd name="T12" fmla="*/ 2147483647 w 170"/>
              <a:gd name="T13" fmla="*/ 2147483647 h 92"/>
              <a:gd name="T14" fmla="*/ 2147483647 w 170"/>
              <a:gd name="T15" fmla="*/ 2147483647 h 92"/>
              <a:gd name="T16" fmla="*/ 2147483647 w 170"/>
              <a:gd name="T17" fmla="*/ 0 h 92"/>
              <a:gd name="T18" fmla="*/ 0 w 170"/>
              <a:gd name="T19" fmla="*/ 2147483647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92"/>
              <a:gd name="T32" fmla="*/ 170 w 170"/>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92">
                <a:moveTo>
                  <a:pt x="0" y="3"/>
                </a:moveTo>
                <a:lnTo>
                  <a:pt x="0" y="91"/>
                </a:lnTo>
                <a:lnTo>
                  <a:pt x="113" y="90"/>
                </a:lnTo>
                <a:lnTo>
                  <a:pt x="169" y="85"/>
                </a:lnTo>
                <a:lnTo>
                  <a:pt x="162" y="23"/>
                </a:lnTo>
                <a:lnTo>
                  <a:pt x="156" y="12"/>
                </a:lnTo>
                <a:lnTo>
                  <a:pt x="154" y="5"/>
                </a:lnTo>
                <a:lnTo>
                  <a:pt x="148" y="5"/>
                </a:lnTo>
                <a:lnTo>
                  <a:pt x="146" y="0"/>
                </a:lnTo>
                <a:lnTo>
                  <a:pt x="0" y="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8" name="Freeform 37"/>
          <p:cNvSpPr>
            <a:spLocks/>
          </p:cNvSpPr>
          <p:nvPr/>
        </p:nvSpPr>
        <p:spPr bwMode="auto">
          <a:xfrm>
            <a:off x="5790011" y="2670870"/>
            <a:ext cx="860425" cy="647700"/>
          </a:xfrm>
          <a:custGeom>
            <a:avLst/>
            <a:gdLst>
              <a:gd name="T0" fmla="*/ 2147483647 w 132"/>
              <a:gd name="T1" fmla="*/ 2147483647 h 95"/>
              <a:gd name="T2" fmla="*/ 2147483647 w 132"/>
              <a:gd name="T3" fmla="*/ 0 h 95"/>
              <a:gd name="T4" fmla="*/ 2147483647 w 132"/>
              <a:gd name="T5" fmla="*/ 2147483647 h 95"/>
              <a:gd name="T6" fmla="*/ 2147483647 w 132"/>
              <a:gd name="T7" fmla="*/ 2147483647 h 95"/>
              <a:gd name="T8" fmla="*/ 2147483647 w 132"/>
              <a:gd name="T9" fmla="*/ 2147483647 h 95"/>
              <a:gd name="T10" fmla="*/ 2147483647 w 132"/>
              <a:gd name="T11" fmla="*/ 2147483647 h 95"/>
              <a:gd name="T12" fmla="*/ 2147483647 w 132"/>
              <a:gd name="T13" fmla="*/ 2147483647 h 95"/>
              <a:gd name="T14" fmla="*/ 2147483647 w 132"/>
              <a:gd name="T15" fmla="*/ 2147483647 h 95"/>
              <a:gd name="T16" fmla="*/ 2147483647 w 132"/>
              <a:gd name="T17" fmla="*/ 2147483647 h 95"/>
              <a:gd name="T18" fmla="*/ 2147483647 w 132"/>
              <a:gd name="T19" fmla="*/ 2147483647 h 95"/>
              <a:gd name="T20" fmla="*/ 2147483647 w 132"/>
              <a:gd name="T21" fmla="*/ 2147483647 h 95"/>
              <a:gd name="T22" fmla="*/ 2147483647 w 132"/>
              <a:gd name="T23" fmla="*/ 2147483647 h 95"/>
              <a:gd name="T24" fmla="*/ 2147483647 w 132"/>
              <a:gd name="T25" fmla="*/ 2147483647 h 95"/>
              <a:gd name="T26" fmla="*/ 2147483647 w 132"/>
              <a:gd name="T27" fmla="*/ 2147483647 h 95"/>
              <a:gd name="T28" fmla="*/ 2147483647 w 132"/>
              <a:gd name="T29" fmla="*/ 2147483647 h 95"/>
              <a:gd name="T30" fmla="*/ 2147483647 w 132"/>
              <a:gd name="T31" fmla="*/ 2147483647 h 95"/>
              <a:gd name="T32" fmla="*/ 2147483647 w 132"/>
              <a:gd name="T33" fmla="*/ 2147483647 h 95"/>
              <a:gd name="T34" fmla="*/ 2147483647 w 132"/>
              <a:gd name="T35" fmla="*/ 2147483647 h 95"/>
              <a:gd name="T36" fmla="*/ 2147483647 w 132"/>
              <a:gd name="T37" fmla="*/ 2147483647 h 95"/>
              <a:gd name="T38" fmla="*/ 0 w 132"/>
              <a:gd name="T39" fmla="*/ 2147483647 h 95"/>
              <a:gd name="T40" fmla="*/ 2147483647 w 132"/>
              <a:gd name="T41" fmla="*/ 2147483647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95"/>
              <a:gd name="T65" fmla="*/ 132 w 132"/>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95">
                <a:moveTo>
                  <a:pt x="3" y="7"/>
                </a:moveTo>
                <a:lnTo>
                  <a:pt x="108" y="0"/>
                </a:lnTo>
                <a:lnTo>
                  <a:pt x="111" y="2"/>
                </a:lnTo>
                <a:lnTo>
                  <a:pt x="110" y="15"/>
                </a:lnTo>
                <a:lnTo>
                  <a:pt x="114" y="23"/>
                </a:lnTo>
                <a:lnTo>
                  <a:pt x="124" y="28"/>
                </a:lnTo>
                <a:lnTo>
                  <a:pt x="130" y="36"/>
                </a:lnTo>
                <a:lnTo>
                  <a:pt x="131" y="46"/>
                </a:lnTo>
                <a:lnTo>
                  <a:pt x="127" y="53"/>
                </a:lnTo>
                <a:lnTo>
                  <a:pt x="118" y="55"/>
                </a:lnTo>
                <a:lnTo>
                  <a:pt x="119" y="67"/>
                </a:lnTo>
                <a:lnTo>
                  <a:pt x="114" y="76"/>
                </a:lnTo>
                <a:lnTo>
                  <a:pt x="114" y="94"/>
                </a:lnTo>
                <a:lnTo>
                  <a:pt x="105" y="86"/>
                </a:lnTo>
                <a:lnTo>
                  <a:pt x="21" y="93"/>
                </a:lnTo>
                <a:lnTo>
                  <a:pt x="3" y="41"/>
                </a:lnTo>
                <a:lnTo>
                  <a:pt x="3" y="33"/>
                </a:lnTo>
                <a:lnTo>
                  <a:pt x="4" y="31"/>
                </a:lnTo>
                <a:lnTo>
                  <a:pt x="3" y="17"/>
                </a:lnTo>
                <a:lnTo>
                  <a:pt x="0" y="13"/>
                </a:lnTo>
                <a:lnTo>
                  <a:pt x="3" y="7"/>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39" name="Freeform 38"/>
          <p:cNvSpPr>
            <a:spLocks/>
          </p:cNvSpPr>
          <p:nvPr/>
        </p:nvSpPr>
        <p:spPr bwMode="auto">
          <a:xfrm>
            <a:off x="6534547" y="2788346"/>
            <a:ext cx="603250" cy="1158875"/>
          </a:xfrm>
          <a:custGeom>
            <a:avLst/>
            <a:gdLst>
              <a:gd name="T0" fmla="*/ 2147483647 w 93"/>
              <a:gd name="T1" fmla="*/ 2147483647 h 170"/>
              <a:gd name="T2" fmla="*/ 2147483647 w 93"/>
              <a:gd name="T3" fmla="*/ 0 h 170"/>
              <a:gd name="T4" fmla="*/ 2147483647 w 93"/>
              <a:gd name="T5" fmla="*/ 2147483647 h 170"/>
              <a:gd name="T6" fmla="*/ 2147483647 w 93"/>
              <a:gd name="T7" fmla="*/ 2147483647 h 170"/>
              <a:gd name="T8" fmla="*/ 2147483647 w 93"/>
              <a:gd name="T9" fmla="*/ 2147483647 h 170"/>
              <a:gd name="T10" fmla="*/ 2147483647 w 93"/>
              <a:gd name="T11" fmla="*/ 2147483647 h 170"/>
              <a:gd name="T12" fmla="*/ 2147483647 w 93"/>
              <a:gd name="T13" fmla="*/ 2147483647 h 170"/>
              <a:gd name="T14" fmla="*/ 2147483647 w 93"/>
              <a:gd name="T15" fmla="*/ 2147483647 h 170"/>
              <a:gd name="T16" fmla="*/ 2147483647 w 93"/>
              <a:gd name="T17" fmla="*/ 2147483647 h 170"/>
              <a:gd name="T18" fmla="*/ 2147483647 w 93"/>
              <a:gd name="T19" fmla="*/ 2147483647 h 170"/>
              <a:gd name="T20" fmla="*/ 2147483647 w 93"/>
              <a:gd name="T21" fmla="*/ 2147483647 h 170"/>
              <a:gd name="T22" fmla="*/ 2147483647 w 93"/>
              <a:gd name="T23" fmla="*/ 2147483647 h 170"/>
              <a:gd name="T24" fmla="*/ 2147483647 w 93"/>
              <a:gd name="T25" fmla="*/ 2147483647 h 170"/>
              <a:gd name="T26" fmla="*/ 2147483647 w 93"/>
              <a:gd name="T27" fmla="*/ 2147483647 h 170"/>
              <a:gd name="T28" fmla="*/ 2147483647 w 93"/>
              <a:gd name="T29" fmla="*/ 2147483647 h 170"/>
              <a:gd name="T30" fmla="*/ 2147483647 w 93"/>
              <a:gd name="T31" fmla="*/ 2147483647 h 170"/>
              <a:gd name="T32" fmla="*/ 2147483647 w 93"/>
              <a:gd name="T33" fmla="*/ 2147483647 h 170"/>
              <a:gd name="T34" fmla="*/ 2147483647 w 93"/>
              <a:gd name="T35" fmla="*/ 2147483647 h 170"/>
              <a:gd name="T36" fmla="*/ 2147483647 w 93"/>
              <a:gd name="T37" fmla="*/ 2147483647 h 170"/>
              <a:gd name="T38" fmla="*/ 2147483647 w 93"/>
              <a:gd name="T39" fmla="*/ 2147483647 h 170"/>
              <a:gd name="T40" fmla="*/ 2147483647 w 93"/>
              <a:gd name="T41" fmla="*/ 2147483647 h 170"/>
              <a:gd name="T42" fmla="*/ 0 w 93"/>
              <a:gd name="T43" fmla="*/ 2147483647 h 170"/>
              <a:gd name="T44" fmla="*/ 0 w 93"/>
              <a:gd name="T45" fmla="*/ 2147483647 h 170"/>
              <a:gd name="T46" fmla="*/ 2147483647 w 93"/>
              <a:gd name="T47" fmla="*/ 2147483647 h 170"/>
              <a:gd name="T48" fmla="*/ 2147483647 w 93"/>
              <a:gd name="T49" fmla="*/ 2147483647 h 170"/>
              <a:gd name="T50" fmla="*/ 2147483647 w 93"/>
              <a:gd name="T51" fmla="*/ 2147483647 h 170"/>
              <a:gd name="T52" fmla="*/ 2147483647 w 93"/>
              <a:gd name="T53" fmla="*/ 2147483647 h 170"/>
              <a:gd name="T54" fmla="*/ 2147483647 w 93"/>
              <a:gd name="T55" fmla="*/ 2147483647 h 170"/>
              <a:gd name="T56" fmla="*/ 2147483647 w 93"/>
              <a:gd name="T57" fmla="*/ 2147483647 h 1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170"/>
              <a:gd name="T89" fmla="*/ 93 w 93"/>
              <a:gd name="T90" fmla="*/ 170 h 17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170">
                <a:moveTo>
                  <a:pt x="10" y="11"/>
                </a:moveTo>
                <a:lnTo>
                  <a:pt x="69" y="0"/>
                </a:lnTo>
                <a:lnTo>
                  <a:pt x="69" y="6"/>
                </a:lnTo>
                <a:lnTo>
                  <a:pt x="76" y="17"/>
                </a:lnTo>
                <a:lnTo>
                  <a:pt x="78" y="26"/>
                </a:lnTo>
                <a:lnTo>
                  <a:pt x="88" y="93"/>
                </a:lnTo>
                <a:lnTo>
                  <a:pt x="87" y="102"/>
                </a:lnTo>
                <a:lnTo>
                  <a:pt x="92" y="109"/>
                </a:lnTo>
                <a:lnTo>
                  <a:pt x="83" y="140"/>
                </a:lnTo>
                <a:lnTo>
                  <a:pt x="76" y="151"/>
                </a:lnTo>
                <a:lnTo>
                  <a:pt x="79" y="156"/>
                </a:lnTo>
                <a:lnTo>
                  <a:pt x="74" y="158"/>
                </a:lnTo>
                <a:lnTo>
                  <a:pt x="75" y="165"/>
                </a:lnTo>
                <a:lnTo>
                  <a:pt x="60" y="165"/>
                </a:lnTo>
                <a:lnTo>
                  <a:pt x="56" y="169"/>
                </a:lnTo>
                <a:lnTo>
                  <a:pt x="50" y="166"/>
                </a:lnTo>
                <a:lnTo>
                  <a:pt x="45" y="154"/>
                </a:lnTo>
                <a:lnTo>
                  <a:pt x="31" y="141"/>
                </a:lnTo>
                <a:lnTo>
                  <a:pt x="33" y="118"/>
                </a:lnTo>
                <a:lnTo>
                  <a:pt x="19" y="111"/>
                </a:lnTo>
                <a:lnTo>
                  <a:pt x="9" y="98"/>
                </a:lnTo>
                <a:lnTo>
                  <a:pt x="0" y="77"/>
                </a:lnTo>
                <a:lnTo>
                  <a:pt x="0" y="59"/>
                </a:lnTo>
                <a:lnTo>
                  <a:pt x="6" y="50"/>
                </a:lnTo>
                <a:lnTo>
                  <a:pt x="4" y="38"/>
                </a:lnTo>
                <a:lnTo>
                  <a:pt x="14" y="36"/>
                </a:lnTo>
                <a:lnTo>
                  <a:pt x="17" y="29"/>
                </a:lnTo>
                <a:lnTo>
                  <a:pt x="17" y="19"/>
                </a:lnTo>
                <a:lnTo>
                  <a:pt x="10" y="11"/>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0" name="Freeform 39"/>
          <p:cNvSpPr>
            <a:spLocks/>
          </p:cNvSpPr>
          <p:nvPr/>
        </p:nvSpPr>
        <p:spPr bwMode="auto">
          <a:xfrm>
            <a:off x="5931298" y="3259834"/>
            <a:ext cx="1019175" cy="885825"/>
          </a:xfrm>
          <a:custGeom>
            <a:avLst/>
            <a:gdLst>
              <a:gd name="T0" fmla="*/ 2147483647 w 156"/>
              <a:gd name="T1" fmla="*/ 2147483647 h 130"/>
              <a:gd name="T2" fmla="*/ 2147483647 w 156"/>
              <a:gd name="T3" fmla="*/ 2147483647 h 130"/>
              <a:gd name="T4" fmla="*/ 2147483647 w 156"/>
              <a:gd name="T5" fmla="*/ 2147483647 h 130"/>
              <a:gd name="T6" fmla="*/ 2147483647 w 156"/>
              <a:gd name="T7" fmla="*/ 2147483647 h 130"/>
              <a:gd name="T8" fmla="*/ 2147483647 w 156"/>
              <a:gd name="T9" fmla="*/ 2147483647 h 130"/>
              <a:gd name="T10" fmla="*/ 2147483647 w 156"/>
              <a:gd name="T11" fmla="*/ 2147483647 h 130"/>
              <a:gd name="T12" fmla="*/ 2147483647 w 156"/>
              <a:gd name="T13" fmla="*/ 2147483647 h 130"/>
              <a:gd name="T14" fmla="*/ 2147483647 w 156"/>
              <a:gd name="T15" fmla="*/ 2147483647 h 130"/>
              <a:gd name="T16" fmla="*/ 2147483647 w 156"/>
              <a:gd name="T17" fmla="*/ 2147483647 h 130"/>
              <a:gd name="T18" fmla="*/ 2147483647 w 156"/>
              <a:gd name="T19" fmla="*/ 2147483647 h 130"/>
              <a:gd name="T20" fmla="*/ 2147483647 w 156"/>
              <a:gd name="T21" fmla="*/ 2147483647 h 130"/>
              <a:gd name="T22" fmla="*/ 2147483647 w 156"/>
              <a:gd name="T23" fmla="*/ 2147483647 h 130"/>
              <a:gd name="T24" fmla="*/ 2147483647 w 156"/>
              <a:gd name="T25" fmla="*/ 2147483647 h 130"/>
              <a:gd name="T26" fmla="*/ 2147483647 w 156"/>
              <a:gd name="T27" fmla="*/ 2147483647 h 130"/>
              <a:gd name="T28" fmla="*/ 2147483647 w 156"/>
              <a:gd name="T29" fmla="*/ 2147483647 h 130"/>
              <a:gd name="T30" fmla="*/ 2147483647 w 156"/>
              <a:gd name="T31" fmla="*/ 2147483647 h 130"/>
              <a:gd name="T32" fmla="*/ 2147483647 w 156"/>
              <a:gd name="T33" fmla="*/ 2147483647 h 130"/>
              <a:gd name="T34" fmla="*/ 2147483647 w 156"/>
              <a:gd name="T35" fmla="*/ 0 h 130"/>
              <a:gd name="T36" fmla="*/ 0 w 156"/>
              <a:gd name="T37" fmla="*/ 2147483647 h 130"/>
              <a:gd name="T38" fmla="*/ 2147483647 w 156"/>
              <a:gd name="T39" fmla="*/ 2147483647 h 130"/>
              <a:gd name="T40" fmla="*/ 2147483647 w 156"/>
              <a:gd name="T41" fmla="*/ 2147483647 h 130"/>
              <a:gd name="T42" fmla="*/ 2147483647 w 156"/>
              <a:gd name="T43" fmla="*/ 2147483647 h 130"/>
              <a:gd name="T44" fmla="*/ 2147483647 w 156"/>
              <a:gd name="T45" fmla="*/ 2147483647 h 130"/>
              <a:gd name="T46" fmla="*/ 2147483647 w 156"/>
              <a:gd name="T47" fmla="*/ 2147483647 h 130"/>
              <a:gd name="T48" fmla="*/ 2147483647 w 156"/>
              <a:gd name="T49" fmla="*/ 2147483647 h 130"/>
              <a:gd name="T50" fmla="*/ 2147483647 w 156"/>
              <a:gd name="T51" fmla="*/ 2147483647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130"/>
              <a:gd name="T80" fmla="*/ 156 w 156"/>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130">
                <a:moveTo>
                  <a:pt x="34" y="125"/>
                </a:moveTo>
                <a:lnTo>
                  <a:pt x="76" y="122"/>
                </a:lnTo>
                <a:lnTo>
                  <a:pt x="135" y="117"/>
                </a:lnTo>
                <a:lnTo>
                  <a:pt x="132" y="129"/>
                </a:lnTo>
                <a:lnTo>
                  <a:pt x="144" y="129"/>
                </a:lnTo>
                <a:lnTo>
                  <a:pt x="146" y="117"/>
                </a:lnTo>
                <a:lnTo>
                  <a:pt x="153" y="113"/>
                </a:lnTo>
                <a:lnTo>
                  <a:pt x="155" y="108"/>
                </a:lnTo>
                <a:lnTo>
                  <a:pt x="150" y="105"/>
                </a:lnTo>
                <a:lnTo>
                  <a:pt x="148" y="101"/>
                </a:lnTo>
                <a:lnTo>
                  <a:pt x="142" y="98"/>
                </a:lnTo>
                <a:lnTo>
                  <a:pt x="137" y="86"/>
                </a:lnTo>
                <a:lnTo>
                  <a:pt x="123" y="72"/>
                </a:lnTo>
                <a:lnTo>
                  <a:pt x="125" y="50"/>
                </a:lnTo>
                <a:lnTo>
                  <a:pt x="111" y="42"/>
                </a:lnTo>
                <a:lnTo>
                  <a:pt x="101" y="29"/>
                </a:lnTo>
                <a:lnTo>
                  <a:pt x="92" y="9"/>
                </a:lnTo>
                <a:lnTo>
                  <a:pt x="84" y="0"/>
                </a:lnTo>
                <a:lnTo>
                  <a:pt x="0" y="7"/>
                </a:lnTo>
                <a:lnTo>
                  <a:pt x="9" y="25"/>
                </a:lnTo>
                <a:lnTo>
                  <a:pt x="11" y="30"/>
                </a:lnTo>
                <a:lnTo>
                  <a:pt x="16" y="30"/>
                </a:lnTo>
                <a:lnTo>
                  <a:pt x="18" y="38"/>
                </a:lnTo>
                <a:lnTo>
                  <a:pt x="25" y="49"/>
                </a:lnTo>
                <a:lnTo>
                  <a:pt x="31" y="110"/>
                </a:lnTo>
                <a:lnTo>
                  <a:pt x="34" y="125"/>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1" name="Freeform 40"/>
          <p:cNvSpPr>
            <a:spLocks/>
          </p:cNvSpPr>
          <p:nvPr/>
        </p:nvSpPr>
        <p:spPr bwMode="auto">
          <a:xfrm>
            <a:off x="7040960" y="2888358"/>
            <a:ext cx="469900" cy="868362"/>
          </a:xfrm>
          <a:custGeom>
            <a:avLst/>
            <a:gdLst>
              <a:gd name="T0" fmla="*/ 0 w 72"/>
              <a:gd name="T1" fmla="*/ 2147483647 h 127"/>
              <a:gd name="T2" fmla="*/ 2147483647 w 72"/>
              <a:gd name="T3" fmla="*/ 2147483647 h 127"/>
              <a:gd name="T4" fmla="*/ 2147483647 w 72"/>
              <a:gd name="T5" fmla="*/ 2147483647 h 127"/>
              <a:gd name="T6" fmla="*/ 2147483647 w 72"/>
              <a:gd name="T7" fmla="*/ 2147483647 h 127"/>
              <a:gd name="T8" fmla="*/ 2147483647 w 72"/>
              <a:gd name="T9" fmla="*/ 2147483647 h 127"/>
              <a:gd name="T10" fmla="*/ 2147483647 w 72"/>
              <a:gd name="T11" fmla="*/ 2147483647 h 127"/>
              <a:gd name="T12" fmla="*/ 2147483647 w 72"/>
              <a:gd name="T13" fmla="*/ 2147483647 h 127"/>
              <a:gd name="T14" fmla="*/ 2147483647 w 72"/>
              <a:gd name="T15" fmla="*/ 2147483647 h 127"/>
              <a:gd name="T16" fmla="*/ 2147483647 w 72"/>
              <a:gd name="T17" fmla="*/ 2147483647 h 127"/>
              <a:gd name="T18" fmla="*/ 2147483647 w 72"/>
              <a:gd name="T19" fmla="*/ 2147483647 h 127"/>
              <a:gd name="T20" fmla="*/ 2147483647 w 72"/>
              <a:gd name="T21" fmla="*/ 2147483647 h 127"/>
              <a:gd name="T22" fmla="*/ 2147483647 w 72"/>
              <a:gd name="T23" fmla="*/ 2147483647 h 127"/>
              <a:gd name="T24" fmla="*/ 2147483647 w 72"/>
              <a:gd name="T25" fmla="*/ 0 h 127"/>
              <a:gd name="T26" fmla="*/ 2147483647 w 72"/>
              <a:gd name="T27" fmla="*/ 2147483647 h 127"/>
              <a:gd name="T28" fmla="*/ 2147483647 w 72"/>
              <a:gd name="T29" fmla="*/ 2147483647 h 127"/>
              <a:gd name="T30" fmla="*/ 2147483647 w 72"/>
              <a:gd name="T31" fmla="*/ 2147483647 h 127"/>
              <a:gd name="T32" fmla="*/ 0 w 72"/>
              <a:gd name="T33" fmla="*/ 2147483647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27"/>
              <a:gd name="T53" fmla="*/ 72 w 72"/>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27">
                <a:moveTo>
                  <a:pt x="0" y="12"/>
                </a:moveTo>
                <a:lnTo>
                  <a:pt x="11" y="79"/>
                </a:lnTo>
                <a:lnTo>
                  <a:pt x="9" y="88"/>
                </a:lnTo>
                <a:lnTo>
                  <a:pt x="14" y="95"/>
                </a:lnTo>
                <a:lnTo>
                  <a:pt x="5" y="126"/>
                </a:lnTo>
                <a:lnTo>
                  <a:pt x="13" y="121"/>
                </a:lnTo>
                <a:lnTo>
                  <a:pt x="40" y="117"/>
                </a:lnTo>
                <a:lnTo>
                  <a:pt x="41" y="109"/>
                </a:lnTo>
                <a:lnTo>
                  <a:pt x="50" y="114"/>
                </a:lnTo>
                <a:lnTo>
                  <a:pt x="55" y="102"/>
                </a:lnTo>
                <a:lnTo>
                  <a:pt x="62" y="91"/>
                </a:lnTo>
                <a:lnTo>
                  <a:pt x="71" y="82"/>
                </a:lnTo>
                <a:lnTo>
                  <a:pt x="56" y="0"/>
                </a:lnTo>
                <a:lnTo>
                  <a:pt x="20" y="5"/>
                </a:lnTo>
                <a:lnTo>
                  <a:pt x="15" y="9"/>
                </a:lnTo>
                <a:lnTo>
                  <a:pt x="7" y="12"/>
                </a:lnTo>
                <a:lnTo>
                  <a:pt x="0" y="12"/>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2" name="Freeform 41"/>
          <p:cNvSpPr>
            <a:spLocks/>
          </p:cNvSpPr>
          <p:nvPr/>
        </p:nvSpPr>
        <p:spPr bwMode="auto">
          <a:xfrm>
            <a:off x="4824810" y="1572321"/>
            <a:ext cx="938212" cy="688975"/>
          </a:xfrm>
          <a:custGeom>
            <a:avLst/>
            <a:gdLst>
              <a:gd name="T0" fmla="*/ 2147483647 w 144"/>
              <a:gd name="T1" fmla="*/ 2147483647 h 101"/>
              <a:gd name="T2" fmla="*/ 0 w 144"/>
              <a:gd name="T3" fmla="*/ 2147483647 h 101"/>
              <a:gd name="T4" fmla="*/ 2147483647 w 144"/>
              <a:gd name="T5" fmla="*/ 2147483647 h 101"/>
              <a:gd name="T6" fmla="*/ 2147483647 w 144"/>
              <a:gd name="T7" fmla="*/ 2147483647 h 101"/>
              <a:gd name="T8" fmla="*/ 2147483647 w 144"/>
              <a:gd name="T9" fmla="*/ 2147483647 h 101"/>
              <a:gd name="T10" fmla="*/ 2147483647 w 144"/>
              <a:gd name="T11" fmla="*/ 2147483647 h 101"/>
              <a:gd name="T12" fmla="*/ 2147483647 w 144"/>
              <a:gd name="T13" fmla="*/ 0 h 101"/>
              <a:gd name="T14" fmla="*/ 2147483647 w 144"/>
              <a:gd name="T15" fmla="*/ 2147483647 h 101"/>
              <a:gd name="T16" fmla="*/ 2147483647 w 144"/>
              <a:gd name="T17" fmla="*/ 2147483647 h 101"/>
              <a:gd name="T18" fmla="*/ 2147483647 w 144"/>
              <a:gd name="T19" fmla="*/ 2147483647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01"/>
              <a:gd name="T32" fmla="*/ 144 w 144"/>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01">
                <a:moveTo>
                  <a:pt x="3" y="1"/>
                </a:moveTo>
                <a:lnTo>
                  <a:pt x="0" y="98"/>
                </a:lnTo>
                <a:lnTo>
                  <a:pt x="98" y="100"/>
                </a:lnTo>
                <a:lnTo>
                  <a:pt x="143" y="97"/>
                </a:lnTo>
                <a:lnTo>
                  <a:pt x="140" y="57"/>
                </a:lnTo>
                <a:lnTo>
                  <a:pt x="132" y="37"/>
                </a:lnTo>
                <a:lnTo>
                  <a:pt x="125" y="0"/>
                </a:lnTo>
                <a:lnTo>
                  <a:pt x="69" y="1"/>
                </a:lnTo>
                <a:lnTo>
                  <a:pt x="41" y="1"/>
                </a:lnTo>
                <a:lnTo>
                  <a:pt x="3" y="1"/>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3" name="Freeform 42"/>
          <p:cNvSpPr>
            <a:spLocks/>
          </p:cNvSpPr>
          <p:nvPr/>
        </p:nvSpPr>
        <p:spPr bwMode="auto">
          <a:xfrm>
            <a:off x="4791473" y="2234308"/>
            <a:ext cx="1031875" cy="723900"/>
          </a:xfrm>
          <a:custGeom>
            <a:avLst/>
            <a:gdLst>
              <a:gd name="T0" fmla="*/ 2147483647 w 158"/>
              <a:gd name="T1" fmla="*/ 2147483647 h 106"/>
              <a:gd name="T2" fmla="*/ 2147483647 w 158"/>
              <a:gd name="T3" fmla="*/ 2147483647 h 106"/>
              <a:gd name="T4" fmla="*/ 2147483647 w 158"/>
              <a:gd name="T5" fmla="*/ 0 h 106"/>
              <a:gd name="T6" fmla="*/ 2147483647 w 158"/>
              <a:gd name="T7" fmla="*/ 2147483647 h 106"/>
              <a:gd name="T8" fmla="*/ 2147483647 w 158"/>
              <a:gd name="T9" fmla="*/ 2147483647 h 106"/>
              <a:gd name="T10" fmla="*/ 2147483647 w 158"/>
              <a:gd name="T11" fmla="*/ 2147483647 h 106"/>
              <a:gd name="T12" fmla="*/ 2147483647 w 158"/>
              <a:gd name="T13" fmla="*/ 2147483647 h 106"/>
              <a:gd name="T14" fmla="*/ 2147483647 w 158"/>
              <a:gd name="T15" fmla="*/ 2147483647 h 106"/>
              <a:gd name="T16" fmla="*/ 2147483647 w 158"/>
              <a:gd name="T17" fmla="*/ 2147483647 h 106"/>
              <a:gd name="T18" fmla="*/ 2147483647 w 158"/>
              <a:gd name="T19" fmla="*/ 2147483647 h 106"/>
              <a:gd name="T20" fmla="*/ 2147483647 w 158"/>
              <a:gd name="T21" fmla="*/ 2147483647 h 106"/>
              <a:gd name="T22" fmla="*/ 2147483647 w 158"/>
              <a:gd name="T23" fmla="*/ 2147483647 h 106"/>
              <a:gd name="T24" fmla="*/ 2147483647 w 158"/>
              <a:gd name="T25" fmla="*/ 2147483647 h 106"/>
              <a:gd name="T26" fmla="*/ 2147483647 w 158"/>
              <a:gd name="T27" fmla="*/ 2147483647 h 106"/>
              <a:gd name="T28" fmla="*/ 2147483647 w 158"/>
              <a:gd name="T29" fmla="*/ 2147483647 h 106"/>
              <a:gd name="T30" fmla="*/ 2147483647 w 158"/>
              <a:gd name="T31" fmla="*/ 2147483647 h 106"/>
              <a:gd name="T32" fmla="*/ 2147483647 w 158"/>
              <a:gd name="T33" fmla="*/ 2147483647 h 106"/>
              <a:gd name="T34" fmla="*/ 0 w 158"/>
              <a:gd name="T35" fmla="*/ 2147483647 h 106"/>
              <a:gd name="T36" fmla="*/ 2147483647 w 158"/>
              <a:gd name="T37" fmla="*/ 2147483647 h 106"/>
              <a:gd name="T38" fmla="*/ 2147483647 w 158"/>
              <a:gd name="T39" fmla="*/ 2147483647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8"/>
              <a:gd name="T61" fmla="*/ 0 h 106"/>
              <a:gd name="T62" fmla="*/ 158 w 158"/>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8" h="106">
                <a:moveTo>
                  <a:pt x="4" y="2"/>
                </a:moveTo>
                <a:lnTo>
                  <a:pt x="103" y="3"/>
                </a:lnTo>
                <a:lnTo>
                  <a:pt x="148" y="0"/>
                </a:lnTo>
                <a:lnTo>
                  <a:pt x="143" y="10"/>
                </a:lnTo>
                <a:lnTo>
                  <a:pt x="149" y="19"/>
                </a:lnTo>
                <a:lnTo>
                  <a:pt x="156" y="70"/>
                </a:lnTo>
                <a:lnTo>
                  <a:pt x="153" y="77"/>
                </a:lnTo>
                <a:lnTo>
                  <a:pt x="156" y="81"/>
                </a:lnTo>
                <a:lnTo>
                  <a:pt x="157" y="94"/>
                </a:lnTo>
                <a:lnTo>
                  <a:pt x="156" y="96"/>
                </a:lnTo>
                <a:lnTo>
                  <a:pt x="156" y="105"/>
                </a:lnTo>
                <a:lnTo>
                  <a:pt x="151" y="96"/>
                </a:lnTo>
                <a:lnTo>
                  <a:pt x="143" y="92"/>
                </a:lnTo>
                <a:lnTo>
                  <a:pt x="132" y="94"/>
                </a:lnTo>
                <a:lnTo>
                  <a:pt x="123" y="93"/>
                </a:lnTo>
                <a:lnTo>
                  <a:pt x="112" y="89"/>
                </a:lnTo>
                <a:lnTo>
                  <a:pt x="41" y="89"/>
                </a:lnTo>
                <a:lnTo>
                  <a:pt x="0" y="86"/>
                </a:lnTo>
                <a:lnTo>
                  <a:pt x="1" y="28"/>
                </a:lnTo>
                <a:lnTo>
                  <a:pt x="4" y="2"/>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4" name="Freeform 43"/>
          <p:cNvSpPr>
            <a:spLocks/>
          </p:cNvSpPr>
          <p:nvPr/>
        </p:nvSpPr>
        <p:spPr bwMode="auto">
          <a:xfrm>
            <a:off x="5640785" y="1442145"/>
            <a:ext cx="1009650" cy="1282700"/>
          </a:xfrm>
          <a:custGeom>
            <a:avLst/>
            <a:gdLst>
              <a:gd name="T0" fmla="*/ 2147483647 w 155"/>
              <a:gd name="T1" fmla="*/ 2147483647 h 188"/>
              <a:gd name="T2" fmla="*/ 2147483647 w 155"/>
              <a:gd name="T3" fmla="*/ 2147483647 h 188"/>
              <a:gd name="T4" fmla="*/ 2147483647 w 155"/>
              <a:gd name="T5" fmla="*/ 2147483647 h 188"/>
              <a:gd name="T6" fmla="*/ 2147483647 w 155"/>
              <a:gd name="T7" fmla="*/ 2147483647 h 188"/>
              <a:gd name="T8" fmla="*/ 2147483647 w 155"/>
              <a:gd name="T9" fmla="*/ 2147483647 h 188"/>
              <a:gd name="T10" fmla="*/ 2147483647 w 155"/>
              <a:gd name="T11" fmla="*/ 2147483647 h 188"/>
              <a:gd name="T12" fmla="*/ 2147483647 w 155"/>
              <a:gd name="T13" fmla="*/ 2147483647 h 188"/>
              <a:gd name="T14" fmla="*/ 2147483647 w 155"/>
              <a:gd name="T15" fmla="*/ 2147483647 h 188"/>
              <a:gd name="T16" fmla="*/ 2147483647 w 155"/>
              <a:gd name="T17" fmla="*/ 2147483647 h 188"/>
              <a:gd name="T18" fmla="*/ 2147483647 w 155"/>
              <a:gd name="T19" fmla="*/ 2147483647 h 188"/>
              <a:gd name="T20" fmla="*/ 2147483647 w 155"/>
              <a:gd name="T21" fmla="*/ 2147483647 h 188"/>
              <a:gd name="T22" fmla="*/ 2147483647 w 155"/>
              <a:gd name="T23" fmla="*/ 2147483647 h 188"/>
              <a:gd name="T24" fmla="*/ 2147483647 w 155"/>
              <a:gd name="T25" fmla="*/ 2147483647 h 188"/>
              <a:gd name="T26" fmla="*/ 2147483647 w 155"/>
              <a:gd name="T27" fmla="*/ 2147483647 h 188"/>
              <a:gd name="T28" fmla="*/ 2147483647 w 155"/>
              <a:gd name="T29" fmla="*/ 2147483647 h 188"/>
              <a:gd name="T30" fmla="*/ 2147483647 w 155"/>
              <a:gd name="T31" fmla="*/ 2147483647 h 188"/>
              <a:gd name="T32" fmla="*/ 2147483647 w 155"/>
              <a:gd name="T33" fmla="*/ 2147483647 h 188"/>
              <a:gd name="T34" fmla="*/ 2147483647 w 155"/>
              <a:gd name="T35" fmla="*/ 2147483647 h 188"/>
              <a:gd name="T36" fmla="*/ 2147483647 w 155"/>
              <a:gd name="T37" fmla="*/ 2147483647 h 188"/>
              <a:gd name="T38" fmla="*/ 2147483647 w 155"/>
              <a:gd name="T39" fmla="*/ 2147483647 h 188"/>
              <a:gd name="T40" fmla="*/ 2147483647 w 155"/>
              <a:gd name="T41" fmla="*/ 2147483647 h 188"/>
              <a:gd name="T42" fmla="*/ 2147483647 w 155"/>
              <a:gd name="T43" fmla="*/ 2147483647 h 188"/>
              <a:gd name="T44" fmla="*/ 2147483647 w 155"/>
              <a:gd name="T45" fmla="*/ 2147483647 h 188"/>
              <a:gd name="T46" fmla="*/ 0 w 155"/>
              <a:gd name="T47" fmla="*/ 2147483647 h 188"/>
              <a:gd name="T48" fmla="*/ 2147483647 w 155"/>
              <a:gd name="T49" fmla="*/ 2147483647 h 188"/>
              <a:gd name="T50" fmla="*/ 2147483647 w 155"/>
              <a:gd name="T51" fmla="*/ 0 h 188"/>
              <a:gd name="T52" fmla="*/ 2147483647 w 155"/>
              <a:gd name="T53" fmla="*/ 2147483647 h 188"/>
              <a:gd name="T54" fmla="*/ 2147483647 w 155"/>
              <a:gd name="T55" fmla="*/ 2147483647 h 188"/>
              <a:gd name="T56" fmla="*/ 2147483647 w 155"/>
              <a:gd name="T57" fmla="*/ 2147483647 h 188"/>
              <a:gd name="T58" fmla="*/ 2147483647 w 155"/>
              <a:gd name="T59" fmla="*/ 2147483647 h 188"/>
              <a:gd name="T60" fmla="*/ 2147483647 w 155"/>
              <a:gd name="T61" fmla="*/ 2147483647 h 188"/>
              <a:gd name="T62" fmla="*/ 2147483647 w 155"/>
              <a:gd name="T63" fmla="*/ 2147483647 h 188"/>
              <a:gd name="T64" fmla="*/ 2147483647 w 155"/>
              <a:gd name="T65" fmla="*/ 2147483647 h 188"/>
              <a:gd name="T66" fmla="*/ 2147483647 w 155"/>
              <a:gd name="T67" fmla="*/ 2147483647 h 1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
              <a:gd name="T103" fmla="*/ 0 h 188"/>
              <a:gd name="T104" fmla="*/ 155 w 155"/>
              <a:gd name="T105" fmla="*/ 188 h 1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 h="188">
                <a:moveTo>
                  <a:pt x="154" y="42"/>
                </a:moveTo>
                <a:lnTo>
                  <a:pt x="142" y="54"/>
                </a:lnTo>
                <a:lnTo>
                  <a:pt x="127" y="62"/>
                </a:lnTo>
                <a:lnTo>
                  <a:pt x="108" y="86"/>
                </a:lnTo>
                <a:lnTo>
                  <a:pt x="103" y="94"/>
                </a:lnTo>
                <a:lnTo>
                  <a:pt x="101" y="105"/>
                </a:lnTo>
                <a:lnTo>
                  <a:pt x="94" y="110"/>
                </a:lnTo>
                <a:lnTo>
                  <a:pt x="101" y="113"/>
                </a:lnTo>
                <a:lnTo>
                  <a:pt x="92" y="113"/>
                </a:lnTo>
                <a:lnTo>
                  <a:pt x="98" y="116"/>
                </a:lnTo>
                <a:lnTo>
                  <a:pt x="95" y="123"/>
                </a:lnTo>
                <a:lnTo>
                  <a:pt x="98" y="143"/>
                </a:lnTo>
                <a:lnTo>
                  <a:pt x="94" y="151"/>
                </a:lnTo>
                <a:lnTo>
                  <a:pt x="108" y="155"/>
                </a:lnTo>
                <a:lnTo>
                  <a:pt x="119" y="165"/>
                </a:lnTo>
                <a:lnTo>
                  <a:pt x="128" y="169"/>
                </a:lnTo>
                <a:lnTo>
                  <a:pt x="131" y="180"/>
                </a:lnTo>
                <a:lnTo>
                  <a:pt x="26" y="187"/>
                </a:lnTo>
                <a:lnTo>
                  <a:pt x="19" y="135"/>
                </a:lnTo>
                <a:lnTo>
                  <a:pt x="13" y="126"/>
                </a:lnTo>
                <a:lnTo>
                  <a:pt x="18" y="116"/>
                </a:lnTo>
                <a:lnTo>
                  <a:pt x="15" y="77"/>
                </a:lnTo>
                <a:lnTo>
                  <a:pt x="8" y="56"/>
                </a:lnTo>
                <a:lnTo>
                  <a:pt x="0" y="19"/>
                </a:lnTo>
                <a:lnTo>
                  <a:pt x="41" y="16"/>
                </a:lnTo>
                <a:lnTo>
                  <a:pt x="53" y="0"/>
                </a:lnTo>
                <a:lnTo>
                  <a:pt x="60" y="5"/>
                </a:lnTo>
                <a:lnTo>
                  <a:pt x="57" y="12"/>
                </a:lnTo>
                <a:lnTo>
                  <a:pt x="64" y="16"/>
                </a:lnTo>
                <a:lnTo>
                  <a:pt x="60" y="24"/>
                </a:lnTo>
                <a:lnTo>
                  <a:pt x="73" y="30"/>
                </a:lnTo>
                <a:lnTo>
                  <a:pt x="87" y="26"/>
                </a:lnTo>
                <a:lnTo>
                  <a:pt x="125" y="42"/>
                </a:lnTo>
                <a:lnTo>
                  <a:pt x="154" y="42"/>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5" name="Freeform 44"/>
          <p:cNvSpPr>
            <a:spLocks/>
          </p:cNvSpPr>
          <p:nvPr/>
        </p:nvSpPr>
        <p:spPr bwMode="auto">
          <a:xfrm>
            <a:off x="6239272" y="1994596"/>
            <a:ext cx="776288" cy="868363"/>
          </a:xfrm>
          <a:custGeom>
            <a:avLst/>
            <a:gdLst>
              <a:gd name="T0" fmla="*/ 2147483647 w 119"/>
              <a:gd name="T1" fmla="*/ 2147483647 h 127"/>
              <a:gd name="T2" fmla="*/ 2147483647 w 119"/>
              <a:gd name="T3" fmla="*/ 2147483647 h 127"/>
              <a:gd name="T4" fmla="*/ 2147483647 w 119"/>
              <a:gd name="T5" fmla="*/ 0 h 127"/>
              <a:gd name="T6" fmla="*/ 2147483647 w 119"/>
              <a:gd name="T7" fmla="*/ 2147483647 h 127"/>
              <a:gd name="T8" fmla="*/ 2147483647 w 119"/>
              <a:gd name="T9" fmla="*/ 2147483647 h 127"/>
              <a:gd name="T10" fmla="*/ 2147483647 w 119"/>
              <a:gd name="T11" fmla="*/ 2147483647 h 127"/>
              <a:gd name="T12" fmla="*/ 2147483647 w 119"/>
              <a:gd name="T13" fmla="*/ 2147483647 h 127"/>
              <a:gd name="T14" fmla="*/ 2147483647 w 119"/>
              <a:gd name="T15" fmla="*/ 2147483647 h 127"/>
              <a:gd name="T16" fmla="*/ 0 w 119"/>
              <a:gd name="T17" fmla="*/ 2147483647 h 127"/>
              <a:gd name="T18" fmla="*/ 2147483647 w 119"/>
              <a:gd name="T19" fmla="*/ 2147483647 h 127"/>
              <a:gd name="T20" fmla="*/ 2147483647 w 119"/>
              <a:gd name="T21" fmla="*/ 2147483647 h 127"/>
              <a:gd name="T22" fmla="*/ 2147483647 w 119"/>
              <a:gd name="T23" fmla="*/ 2147483647 h 127"/>
              <a:gd name="T24" fmla="*/ 2147483647 w 119"/>
              <a:gd name="T25" fmla="*/ 2147483647 h 127"/>
              <a:gd name="T26" fmla="*/ 2147483647 w 119"/>
              <a:gd name="T27" fmla="*/ 2147483647 h 127"/>
              <a:gd name="T28" fmla="*/ 2147483647 w 119"/>
              <a:gd name="T29" fmla="*/ 2147483647 h 127"/>
              <a:gd name="T30" fmla="*/ 2147483647 w 119"/>
              <a:gd name="T31" fmla="*/ 2147483647 h 127"/>
              <a:gd name="T32" fmla="*/ 2147483647 w 119"/>
              <a:gd name="T33" fmla="*/ 2147483647 h 127"/>
              <a:gd name="T34" fmla="*/ 2147483647 w 119"/>
              <a:gd name="T35" fmla="*/ 2147483647 h 127"/>
              <a:gd name="T36" fmla="*/ 2147483647 w 119"/>
              <a:gd name="T37" fmla="*/ 2147483647 h 127"/>
              <a:gd name="T38" fmla="*/ 2147483647 w 119"/>
              <a:gd name="T39" fmla="*/ 2147483647 h 127"/>
              <a:gd name="T40" fmla="*/ 2147483647 w 119"/>
              <a:gd name="T41" fmla="*/ 2147483647 h 127"/>
              <a:gd name="T42" fmla="*/ 2147483647 w 119"/>
              <a:gd name="T43" fmla="*/ 2147483647 h 127"/>
              <a:gd name="T44" fmla="*/ 2147483647 w 119"/>
              <a:gd name="T45" fmla="*/ 2147483647 h 127"/>
              <a:gd name="T46" fmla="*/ 2147483647 w 119"/>
              <a:gd name="T47" fmla="*/ 2147483647 h 127"/>
              <a:gd name="T48" fmla="*/ 2147483647 w 119"/>
              <a:gd name="T49" fmla="*/ 2147483647 h 127"/>
              <a:gd name="T50" fmla="*/ 2147483647 w 119"/>
              <a:gd name="T51" fmla="*/ 2147483647 h 127"/>
              <a:gd name="T52" fmla="*/ 2147483647 w 119"/>
              <a:gd name="T53" fmla="*/ 2147483647 h 127"/>
              <a:gd name="T54" fmla="*/ 2147483647 w 119"/>
              <a:gd name="T55" fmla="*/ 2147483647 h 127"/>
              <a:gd name="T56" fmla="*/ 2147483647 w 119"/>
              <a:gd name="T57" fmla="*/ 2147483647 h 127"/>
              <a:gd name="T58" fmla="*/ 2147483647 w 119"/>
              <a:gd name="T59" fmla="*/ 2147483647 h 127"/>
              <a:gd name="T60" fmla="*/ 2147483647 w 119"/>
              <a:gd name="T61" fmla="*/ 2147483647 h 127"/>
              <a:gd name="T62" fmla="*/ 2147483647 w 119"/>
              <a:gd name="T63" fmla="*/ 2147483647 h 127"/>
              <a:gd name="T64" fmla="*/ 2147483647 w 119"/>
              <a:gd name="T65" fmla="*/ 2147483647 h 127"/>
              <a:gd name="T66" fmla="*/ 2147483647 w 119"/>
              <a:gd name="T67" fmla="*/ 2147483647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127"/>
              <a:gd name="T104" fmla="*/ 119 w 119"/>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127">
                <a:moveTo>
                  <a:pt x="48" y="9"/>
                </a:moveTo>
                <a:lnTo>
                  <a:pt x="38" y="9"/>
                </a:lnTo>
                <a:lnTo>
                  <a:pt x="39" y="0"/>
                </a:lnTo>
                <a:lnTo>
                  <a:pt x="16" y="5"/>
                </a:lnTo>
                <a:lnTo>
                  <a:pt x="11" y="13"/>
                </a:lnTo>
                <a:lnTo>
                  <a:pt x="8" y="24"/>
                </a:lnTo>
                <a:lnTo>
                  <a:pt x="2" y="29"/>
                </a:lnTo>
                <a:lnTo>
                  <a:pt x="8" y="32"/>
                </a:lnTo>
                <a:lnTo>
                  <a:pt x="0" y="32"/>
                </a:lnTo>
                <a:lnTo>
                  <a:pt x="5" y="35"/>
                </a:lnTo>
                <a:lnTo>
                  <a:pt x="3" y="42"/>
                </a:lnTo>
                <a:lnTo>
                  <a:pt x="6" y="62"/>
                </a:lnTo>
                <a:lnTo>
                  <a:pt x="1" y="69"/>
                </a:lnTo>
                <a:lnTo>
                  <a:pt x="16" y="74"/>
                </a:lnTo>
                <a:lnTo>
                  <a:pt x="26" y="83"/>
                </a:lnTo>
                <a:lnTo>
                  <a:pt x="36" y="87"/>
                </a:lnTo>
                <a:lnTo>
                  <a:pt x="39" y="98"/>
                </a:lnTo>
                <a:lnTo>
                  <a:pt x="43" y="100"/>
                </a:lnTo>
                <a:lnTo>
                  <a:pt x="41" y="114"/>
                </a:lnTo>
                <a:lnTo>
                  <a:pt x="45" y="121"/>
                </a:lnTo>
                <a:lnTo>
                  <a:pt x="55" y="126"/>
                </a:lnTo>
                <a:lnTo>
                  <a:pt x="114" y="115"/>
                </a:lnTo>
                <a:lnTo>
                  <a:pt x="111" y="99"/>
                </a:lnTo>
                <a:lnTo>
                  <a:pt x="118" y="39"/>
                </a:lnTo>
                <a:lnTo>
                  <a:pt x="104" y="61"/>
                </a:lnTo>
                <a:lnTo>
                  <a:pt x="102" y="55"/>
                </a:lnTo>
                <a:lnTo>
                  <a:pt x="107" y="42"/>
                </a:lnTo>
                <a:lnTo>
                  <a:pt x="104" y="27"/>
                </a:lnTo>
                <a:lnTo>
                  <a:pt x="98" y="27"/>
                </a:lnTo>
                <a:lnTo>
                  <a:pt x="96" y="23"/>
                </a:lnTo>
                <a:lnTo>
                  <a:pt x="84" y="22"/>
                </a:lnTo>
                <a:lnTo>
                  <a:pt x="73" y="15"/>
                </a:lnTo>
                <a:lnTo>
                  <a:pt x="57" y="14"/>
                </a:lnTo>
                <a:lnTo>
                  <a:pt x="48" y="9"/>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6" name="Freeform 45"/>
          <p:cNvSpPr>
            <a:spLocks/>
          </p:cNvSpPr>
          <p:nvPr/>
        </p:nvSpPr>
        <p:spPr bwMode="auto">
          <a:xfrm>
            <a:off x="6552011" y="1824734"/>
            <a:ext cx="822325" cy="471487"/>
          </a:xfrm>
          <a:custGeom>
            <a:avLst/>
            <a:gdLst>
              <a:gd name="T0" fmla="*/ 2147483647 w 126"/>
              <a:gd name="T1" fmla="*/ 2147483647 h 69"/>
              <a:gd name="T2" fmla="*/ 2147483647 w 126"/>
              <a:gd name="T3" fmla="*/ 2147483647 h 69"/>
              <a:gd name="T4" fmla="*/ 2147483647 w 126"/>
              <a:gd name="T5" fmla="*/ 2147483647 h 69"/>
              <a:gd name="T6" fmla="*/ 2147483647 w 126"/>
              <a:gd name="T7" fmla="*/ 2147483647 h 69"/>
              <a:gd name="T8" fmla="*/ 2147483647 w 126"/>
              <a:gd name="T9" fmla="*/ 2147483647 h 69"/>
              <a:gd name="T10" fmla="*/ 2147483647 w 126"/>
              <a:gd name="T11" fmla="*/ 2147483647 h 69"/>
              <a:gd name="T12" fmla="*/ 2147483647 w 126"/>
              <a:gd name="T13" fmla="*/ 2147483647 h 69"/>
              <a:gd name="T14" fmla="*/ 2147483647 w 126"/>
              <a:gd name="T15" fmla="*/ 2147483647 h 69"/>
              <a:gd name="T16" fmla="*/ 2147483647 w 126"/>
              <a:gd name="T17" fmla="*/ 2147483647 h 69"/>
              <a:gd name="T18" fmla="*/ 2147483647 w 126"/>
              <a:gd name="T19" fmla="*/ 2147483647 h 69"/>
              <a:gd name="T20" fmla="*/ 2147483647 w 126"/>
              <a:gd name="T21" fmla="*/ 2147483647 h 69"/>
              <a:gd name="T22" fmla="*/ 2147483647 w 126"/>
              <a:gd name="T23" fmla="*/ 2147483647 h 69"/>
              <a:gd name="T24" fmla="*/ 2147483647 w 126"/>
              <a:gd name="T25" fmla="*/ 2147483647 h 69"/>
              <a:gd name="T26" fmla="*/ 2147483647 w 126"/>
              <a:gd name="T27" fmla="*/ 2147483647 h 69"/>
              <a:gd name="T28" fmla="*/ 2147483647 w 126"/>
              <a:gd name="T29" fmla="*/ 2147483647 h 69"/>
              <a:gd name="T30" fmla="*/ 2147483647 w 126"/>
              <a:gd name="T31" fmla="*/ 2147483647 h 69"/>
              <a:gd name="T32" fmla="*/ 2147483647 w 126"/>
              <a:gd name="T33" fmla="*/ 2147483647 h 69"/>
              <a:gd name="T34" fmla="*/ 2147483647 w 126"/>
              <a:gd name="T35" fmla="*/ 2147483647 h 69"/>
              <a:gd name="T36" fmla="*/ 2147483647 w 126"/>
              <a:gd name="T37" fmla="*/ 2147483647 h 69"/>
              <a:gd name="T38" fmla="*/ 2147483647 w 126"/>
              <a:gd name="T39" fmla="*/ 2147483647 h 69"/>
              <a:gd name="T40" fmla="*/ 2147483647 w 126"/>
              <a:gd name="T41" fmla="*/ 2147483647 h 69"/>
              <a:gd name="T42" fmla="*/ 2147483647 w 126"/>
              <a:gd name="T43" fmla="*/ 2147483647 h 69"/>
              <a:gd name="T44" fmla="*/ 2147483647 w 126"/>
              <a:gd name="T45" fmla="*/ 2147483647 h 69"/>
              <a:gd name="T46" fmla="*/ 2147483647 w 126"/>
              <a:gd name="T47" fmla="*/ 0 h 69"/>
              <a:gd name="T48" fmla="*/ 2147483647 w 126"/>
              <a:gd name="T49" fmla="*/ 2147483647 h 69"/>
              <a:gd name="T50" fmla="*/ 2147483647 w 126"/>
              <a:gd name="T51" fmla="*/ 2147483647 h 69"/>
              <a:gd name="T52" fmla="*/ 0 w 126"/>
              <a:gd name="T53" fmla="*/ 2147483647 h 69"/>
              <a:gd name="T54" fmla="*/ 2147483647 w 126"/>
              <a:gd name="T55" fmla="*/ 2147483647 h 69"/>
              <a:gd name="T56" fmla="*/ 2147483647 w 126"/>
              <a:gd name="T57" fmla="*/ 2147483647 h 69"/>
              <a:gd name="T58" fmla="*/ 2147483647 w 126"/>
              <a:gd name="T59" fmla="*/ 2147483647 h 69"/>
              <a:gd name="T60" fmla="*/ 2147483647 w 126"/>
              <a:gd name="T61" fmla="*/ 2147483647 h 69"/>
              <a:gd name="T62" fmla="*/ 2147483647 w 126"/>
              <a:gd name="T63" fmla="*/ 2147483647 h 69"/>
              <a:gd name="T64" fmla="*/ 2147483647 w 126"/>
              <a:gd name="T65" fmla="*/ 2147483647 h 69"/>
              <a:gd name="T66" fmla="*/ 2147483647 w 126"/>
              <a:gd name="T67" fmla="*/ 2147483647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
              <a:gd name="T103" fmla="*/ 0 h 69"/>
              <a:gd name="T104" fmla="*/ 126 w 126"/>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 h="69">
                <a:moveTo>
                  <a:pt x="59" y="68"/>
                </a:moveTo>
                <a:lnTo>
                  <a:pt x="71" y="49"/>
                </a:lnTo>
                <a:lnTo>
                  <a:pt x="76" y="49"/>
                </a:lnTo>
                <a:lnTo>
                  <a:pt x="83" y="41"/>
                </a:lnTo>
                <a:lnTo>
                  <a:pt x="89" y="41"/>
                </a:lnTo>
                <a:lnTo>
                  <a:pt x="97" y="34"/>
                </a:lnTo>
                <a:lnTo>
                  <a:pt x="107" y="37"/>
                </a:lnTo>
                <a:lnTo>
                  <a:pt x="125" y="32"/>
                </a:lnTo>
                <a:lnTo>
                  <a:pt x="116" y="17"/>
                </a:lnTo>
                <a:lnTo>
                  <a:pt x="104" y="17"/>
                </a:lnTo>
                <a:lnTo>
                  <a:pt x="101" y="10"/>
                </a:lnTo>
                <a:lnTo>
                  <a:pt x="94" y="10"/>
                </a:lnTo>
                <a:lnTo>
                  <a:pt x="85" y="16"/>
                </a:lnTo>
                <a:lnTo>
                  <a:pt x="71" y="19"/>
                </a:lnTo>
                <a:lnTo>
                  <a:pt x="69" y="24"/>
                </a:lnTo>
                <a:lnTo>
                  <a:pt x="62" y="21"/>
                </a:lnTo>
                <a:lnTo>
                  <a:pt x="55" y="26"/>
                </a:lnTo>
                <a:lnTo>
                  <a:pt x="52" y="19"/>
                </a:lnTo>
                <a:lnTo>
                  <a:pt x="46" y="15"/>
                </a:lnTo>
                <a:lnTo>
                  <a:pt x="39" y="15"/>
                </a:lnTo>
                <a:lnTo>
                  <a:pt x="35" y="19"/>
                </a:lnTo>
                <a:lnTo>
                  <a:pt x="34" y="14"/>
                </a:lnTo>
                <a:lnTo>
                  <a:pt x="36" y="7"/>
                </a:lnTo>
                <a:lnTo>
                  <a:pt x="46" y="0"/>
                </a:lnTo>
                <a:lnTo>
                  <a:pt x="33" y="3"/>
                </a:lnTo>
                <a:lnTo>
                  <a:pt x="22" y="19"/>
                </a:lnTo>
                <a:lnTo>
                  <a:pt x="0" y="34"/>
                </a:lnTo>
                <a:lnTo>
                  <a:pt x="9" y="39"/>
                </a:lnTo>
                <a:lnTo>
                  <a:pt x="25" y="40"/>
                </a:lnTo>
                <a:lnTo>
                  <a:pt x="36" y="47"/>
                </a:lnTo>
                <a:lnTo>
                  <a:pt x="48" y="48"/>
                </a:lnTo>
                <a:lnTo>
                  <a:pt x="50" y="53"/>
                </a:lnTo>
                <a:lnTo>
                  <a:pt x="55" y="53"/>
                </a:lnTo>
                <a:lnTo>
                  <a:pt x="59" y="68"/>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7" name="Freeform 46"/>
          <p:cNvSpPr>
            <a:spLocks/>
          </p:cNvSpPr>
          <p:nvPr/>
        </p:nvSpPr>
        <p:spPr bwMode="auto">
          <a:xfrm>
            <a:off x="7113986" y="2105720"/>
            <a:ext cx="560387" cy="819150"/>
          </a:xfrm>
          <a:custGeom>
            <a:avLst/>
            <a:gdLst>
              <a:gd name="T0" fmla="*/ 2147483647 w 86"/>
              <a:gd name="T1" fmla="*/ 2147483647 h 120"/>
              <a:gd name="T2" fmla="*/ 2147483647 w 86"/>
              <a:gd name="T3" fmla="*/ 2147483647 h 120"/>
              <a:gd name="T4" fmla="*/ 2147483647 w 86"/>
              <a:gd name="T5" fmla="*/ 2147483647 h 120"/>
              <a:gd name="T6" fmla="*/ 2147483647 w 86"/>
              <a:gd name="T7" fmla="*/ 2147483647 h 120"/>
              <a:gd name="T8" fmla="*/ 2147483647 w 86"/>
              <a:gd name="T9" fmla="*/ 2147483647 h 120"/>
              <a:gd name="T10" fmla="*/ 2147483647 w 86"/>
              <a:gd name="T11" fmla="*/ 2147483647 h 120"/>
              <a:gd name="T12" fmla="*/ 2147483647 w 86"/>
              <a:gd name="T13" fmla="*/ 2147483647 h 120"/>
              <a:gd name="T14" fmla="*/ 2147483647 w 86"/>
              <a:gd name="T15" fmla="*/ 2147483647 h 120"/>
              <a:gd name="T16" fmla="*/ 2147483647 w 86"/>
              <a:gd name="T17" fmla="*/ 2147483647 h 120"/>
              <a:gd name="T18" fmla="*/ 2147483647 w 86"/>
              <a:gd name="T19" fmla="*/ 2147483647 h 120"/>
              <a:gd name="T20" fmla="*/ 2147483647 w 86"/>
              <a:gd name="T21" fmla="*/ 2147483647 h 120"/>
              <a:gd name="T22" fmla="*/ 2147483647 w 86"/>
              <a:gd name="T23" fmla="*/ 0 h 120"/>
              <a:gd name="T24" fmla="*/ 2147483647 w 86"/>
              <a:gd name="T25" fmla="*/ 2147483647 h 120"/>
              <a:gd name="T26" fmla="*/ 2147483647 w 86"/>
              <a:gd name="T27" fmla="*/ 2147483647 h 120"/>
              <a:gd name="T28" fmla="*/ 2147483647 w 86"/>
              <a:gd name="T29" fmla="*/ 2147483647 h 120"/>
              <a:gd name="T30" fmla="*/ 2147483647 w 86"/>
              <a:gd name="T31" fmla="*/ 2147483647 h 120"/>
              <a:gd name="T32" fmla="*/ 2147483647 w 86"/>
              <a:gd name="T33" fmla="*/ 2147483647 h 120"/>
              <a:gd name="T34" fmla="*/ 2147483647 w 86"/>
              <a:gd name="T35" fmla="*/ 2147483647 h 120"/>
              <a:gd name="T36" fmla="*/ 2147483647 w 86"/>
              <a:gd name="T37" fmla="*/ 2147483647 h 120"/>
              <a:gd name="T38" fmla="*/ 0 w 86"/>
              <a:gd name="T39" fmla="*/ 2147483647 h 120"/>
              <a:gd name="T40" fmla="*/ 2147483647 w 86"/>
              <a:gd name="T41" fmla="*/ 2147483647 h 120"/>
              <a:gd name="T42" fmla="*/ 2147483647 w 86"/>
              <a:gd name="T43" fmla="*/ 2147483647 h 120"/>
              <a:gd name="T44" fmla="*/ 2147483647 w 86"/>
              <a:gd name="T45" fmla="*/ 2147483647 h 120"/>
              <a:gd name="T46" fmla="*/ 2147483647 w 86"/>
              <a:gd name="T47" fmla="*/ 2147483647 h 120"/>
              <a:gd name="T48" fmla="*/ 2147483647 w 86"/>
              <a:gd name="T49" fmla="*/ 2147483647 h 120"/>
              <a:gd name="T50" fmla="*/ 2147483647 w 86"/>
              <a:gd name="T51" fmla="*/ 2147483647 h 120"/>
              <a:gd name="T52" fmla="*/ 2147483647 w 86"/>
              <a:gd name="T53" fmla="*/ 2147483647 h 120"/>
              <a:gd name="T54" fmla="*/ 2147483647 w 86"/>
              <a:gd name="T55" fmla="*/ 2147483647 h 120"/>
              <a:gd name="T56" fmla="*/ 2147483647 w 86"/>
              <a:gd name="T57" fmla="*/ 2147483647 h 120"/>
              <a:gd name="T58" fmla="*/ 2147483647 w 86"/>
              <a:gd name="T59" fmla="*/ 2147483647 h 1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20"/>
              <a:gd name="T92" fmla="*/ 86 w 86"/>
              <a:gd name="T93" fmla="*/ 120 h 1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20">
                <a:moveTo>
                  <a:pt x="85" y="73"/>
                </a:moveTo>
                <a:lnTo>
                  <a:pt x="85" y="65"/>
                </a:lnTo>
                <a:lnTo>
                  <a:pt x="73" y="38"/>
                </a:lnTo>
                <a:lnTo>
                  <a:pt x="67" y="41"/>
                </a:lnTo>
                <a:lnTo>
                  <a:pt x="65" y="50"/>
                </a:lnTo>
                <a:lnTo>
                  <a:pt x="59" y="53"/>
                </a:lnTo>
                <a:lnTo>
                  <a:pt x="54" y="53"/>
                </a:lnTo>
                <a:lnTo>
                  <a:pt x="54" y="45"/>
                </a:lnTo>
                <a:lnTo>
                  <a:pt x="62" y="38"/>
                </a:lnTo>
                <a:lnTo>
                  <a:pt x="60" y="22"/>
                </a:lnTo>
                <a:lnTo>
                  <a:pt x="54" y="6"/>
                </a:lnTo>
                <a:lnTo>
                  <a:pt x="25" y="0"/>
                </a:lnTo>
                <a:lnTo>
                  <a:pt x="19" y="6"/>
                </a:lnTo>
                <a:lnTo>
                  <a:pt x="21" y="12"/>
                </a:lnTo>
                <a:lnTo>
                  <a:pt x="19" y="20"/>
                </a:lnTo>
                <a:lnTo>
                  <a:pt x="19" y="28"/>
                </a:lnTo>
                <a:lnTo>
                  <a:pt x="14" y="26"/>
                </a:lnTo>
                <a:lnTo>
                  <a:pt x="10" y="17"/>
                </a:lnTo>
                <a:lnTo>
                  <a:pt x="3" y="34"/>
                </a:lnTo>
                <a:lnTo>
                  <a:pt x="0" y="73"/>
                </a:lnTo>
                <a:lnTo>
                  <a:pt x="9" y="85"/>
                </a:lnTo>
                <a:lnTo>
                  <a:pt x="10" y="98"/>
                </a:lnTo>
                <a:lnTo>
                  <a:pt x="11" y="108"/>
                </a:lnTo>
                <a:lnTo>
                  <a:pt x="8" y="119"/>
                </a:lnTo>
                <a:lnTo>
                  <a:pt x="45" y="114"/>
                </a:lnTo>
                <a:lnTo>
                  <a:pt x="76" y="108"/>
                </a:lnTo>
                <a:lnTo>
                  <a:pt x="73" y="102"/>
                </a:lnTo>
                <a:lnTo>
                  <a:pt x="74" y="94"/>
                </a:lnTo>
                <a:lnTo>
                  <a:pt x="78" y="90"/>
                </a:lnTo>
                <a:lnTo>
                  <a:pt x="85" y="73"/>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8" name="Freeform 47"/>
          <p:cNvSpPr>
            <a:spLocks/>
          </p:cNvSpPr>
          <p:nvPr/>
        </p:nvSpPr>
        <p:spPr bwMode="auto">
          <a:xfrm>
            <a:off x="7407673" y="2685158"/>
            <a:ext cx="652463" cy="785812"/>
          </a:xfrm>
          <a:custGeom>
            <a:avLst/>
            <a:gdLst>
              <a:gd name="T0" fmla="*/ 2147483647 w 100"/>
              <a:gd name="T1" fmla="*/ 2147483647 h 115"/>
              <a:gd name="T2" fmla="*/ 2147483647 w 100"/>
              <a:gd name="T3" fmla="*/ 2147483647 h 115"/>
              <a:gd name="T4" fmla="*/ 2147483647 w 100"/>
              <a:gd name="T5" fmla="*/ 2147483647 h 115"/>
              <a:gd name="T6" fmla="*/ 2147483647 w 100"/>
              <a:gd name="T7" fmla="*/ 2147483647 h 115"/>
              <a:gd name="T8" fmla="*/ 2147483647 w 100"/>
              <a:gd name="T9" fmla="*/ 2147483647 h 115"/>
              <a:gd name="T10" fmla="*/ 2147483647 w 100"/>
              <a:gd name="T11" fmla="*/ 2147483647 h 115"/>
              <a:gd name="T12" fmla="*/ 2147483647 w 100"/>
              <a:gd name="T13" fmla="*/ 2147483647 h 115"/>
              <a:gd name="T14" fmla="*/ 2147483647 w 100"/>
              <a:gd name="T15" fmla="*/ 2147483647 h 115"/>
              <a:gd name="T16" fmla="*/ 2147483647 w 100"/>
              <a:gd name="T17" fmla="*/ 2147483647 h 115"/>
              <a:gd name="T18" fmla="*/ 2147483647 w 100"/>
              <a:gd name="T19" fmla="*/ 2147483647 h 115"/>
              <a:gd name="T20" fmla="*/ 2147483647 w 100"/>
              <a:gd name="T21" fmla="*/ 2147483647 h 115"/>
              <a:gd name="T22" fmla="*/ 2147483647 w 100"/>
              <a:gd name="T23" fmla="*/ 2147483647 h 115"/>
              <a:gd name="T24" fmla="*/ 2147483647 w 100"/>
              <a:gd name="T25" fmla="*/ 2147483647 h 115"/>
              <a:gd name="T26" fmla="*/ 2147483647 w 100"/>
              <a:gd name="T27" fmla="*/ 2147483647 h 115"/>
              <a:gd name="T28" fmla="*/ 2147483647 w 100"/>
              <a:gd name="T29" fmla="*/ 2147483647 h 115"/>
              <a:gd name="T30" fmla="*/ 2147483647 w 100"/>
              <a:gd name="T31" fmla="*/ 2147483647 h 115"/>
              <a:gd name="T32" fmla="*/ 2147483647 w 100"/>
              <a:gd name="T33" fmla="*/ 2147483647 h 115"/>
              <a:gd name="T34" fmla="*/ 2147483647 w 100"/>
              <a:gd name="T35" fmla="*/ 2147483647 h 115"/>
              <a:gd name="T36" fmla="*/ 2147483647 w 100"/>
              <a:gd name="T37" fmla="*/ 2147483647 h 115"/>
              <a:gd name="T38" fmla="*/ 2147483647 w 100"/>
              <a:gd name="T39" fmla="*/ 2147483647 h 115"/>
              <a:gd name="T40" fmla="*/ 2147483647 w 100"/>
              <a:gd name="T41" fmla="*/ 0 h 115"/>
              <a:gd name="T42" fmla="*/ 2147483647 w 100"/>
              <a:gd name="T43" fmla="*/ 2147483647 h 115"/>
              <a:gd name="T44" fmla="*/ 2147483647 w 100"/>
              <a:gd name="T45" fmla="*/ 2147483647 h 115"/>
              <a:gd name="T46" fmla="*/ 2147483647 w 100"/>
              <a:gd name="T47" fmla="*/ 2147483647 h 115"/>
              <a:gd name="T48" fmla="*/ 2147483647 w 100"/>
              <a:gd name="T49" fmla="*/ 2147483647 h 115"/>
              <a:gd name="T50" fmla="*/ 2147483647 w 100"/>
              <a:gd name="T51" fmla="*/ 2147483647 h 115"/>
              <a:gd name="T52" fmla="*/ 2147483647 w 100"/>
              <a:gd name="T53" fmla="*/ 2147483647 h 115"/>
              <a:gd name="T54" fmla="*/ 2147483647 w 100"/>
              <a:gd name="T55" fmla="*/ 2147483647 h 115"/>
              <a:gd name="T56" fmla="*/ 0 w 100"/>
              <a:gd name="T57" fmla="*/ 2147483647 h 115"/>
              <a:gd name="T58" fmla="*/ 2147483647 w 100"/>
              <a:gd name="T59" fmla="*/ 2147483647 h 115"/>
              <a:gd name="T60" fmla="*/ 2147483647 w 100"/>
              <a:gd name="T61" fmla="*/ 2147483647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0"/>
              <a:gd name="T94" fmla="*/ 0 h 115"/>
              <a:gd name="T95" fmla="*/ 100 w 100"/>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0" h="115">
                <a:moveTo>
                  <a:pt x="32" y="107"/>
                </a:moveTo>
                <a:lnTo>
                  <a:pt x="40" y="112"/>
                </a:lnTo>
                <a:lnTo>
                  <a:pt x="47" y="108"/>
                </a:lnTo>
                <a:lnTo>
                  <a:pt x="53" y="111"/>
                </a:lnTo>
                <a:lnTo>
                  <a:pt x="56" y="106"/>
                </a:lnTo>
                <a:lnTo>
                  <a:pt x="59" y="106"/>
                </a:lnTo>
                <a:lnTo>
                  <a:pt x="68" y="114"/>
                </a:lnTo>
                <a:lnTo>
                  <a:pt x="73" y="111"/>
                </a:lnTo>
                <a:lnTo>
                  <a:pt x="76" y="106"/>
                </a:lnTo>
                <a:lnTo>
                  <a:pt x="75" y="101"/>
                </a:lnTo>
                <a:lnTo>
                  <a:pt x="79" y="93"/>
                </a:lnTo>
                <a:lnTo>
                  <a:pt x="83" y="92"/>
                </a:lnTo>
                <a:lnTo>
                  <a:pt x="84" y="86"/>
                </a:lnTo>
                <a:lnTo>
                  <a:pt x="86" y="80"/>
                </a:lnTo>
                <a:lnTo>
                  <a:pt x="88" y="76"/>
                </a:lnTo>
                <a:lnTo>
                  <a:pt x="89" y="78"/>
                </a:lnTo>
                <a:lnTo>
                  <a:pt x="93" y="72"/>
                </a:lnTo>
                <a:lnTo>
                  <a:pt x="96" y="63"/>
                </a:lnTo>
                <a:lnTo>
                  <a:pt x="96" y="50"/>
                </a:lnTo>
                <a:lnTo>
                  <a:pt x="99" y="43"/>
                </a:lnTo>
                <a:lnTo>
                  <a:pt x="90" y="0"/>
                </a:lnTo>
                <a:lnTo>
                  <a:pt x="74" y="14"/>
                </a:lnTo>
                <a:lnTo>
                  <a:pt x="64" y="24"/>
                </a:lnTo>
                <a:lnTo>
                  <a:pt x="56" y="27"/>
                </a:lnTo>
                <a:lnTo>
                  <a:pt x="48" y="27"/>
                </a:lnTo>
                <a:lnTo>
                  <a:pt x="44" y="23"/>
                </a:lnTo>
                <a:lnTo>
                  <a:pt x="37" y="24"/>
                </a:lnTo>
                <a:lnTo>
                  <a:pt x="32" y="22"/>
                </a:lnTo>
                <a:lnTo>
                  <a:pt x="0" y="28"/>
                </a:lnTo>
                <a:lnTo>
                  <a:pt x="15" y="111"/>
                </a:lnTo>
                <a:lnTo>
                  <a:pt x="32" y="107"/>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49" name="Freeform 48"/>
          <p:cNvSpPr>
            <a:spLocks/>
          </p:cNvSpPr>
          <p:nvPr/>
        </p:nvSpPr>
        <p:spPr bwMode="auto">
          <a:xfrm>
            <a:off x="8757047" y="1721545"/>
            <a:ext cx="236538" cy="552450"/>
          </a:xfrm>
          <a:custGeom>
            <a:avLst/>
            <a:gdLst>
              <a:gd name="T0" fmla="*/ 2147483647 w 36"/>
              <a:gd name="T1" fmla="*/ 2147483647 h 81"/>
              <a:gd name="T2" fmla="*/ 0 w 36"/>
              <a:gd name="T3" fmla="*/ 2147483647 h 81"/>
              <a:gd name="T4" fmla="*/ 2147483647 w 36"/>
              <a:gd name="T5" fmla="*/ 0 h 81"/>
              <a:gd name="T6" fmla="*/ 2147483647 w 36"/>
              <a:gd name="T7" fmla="*/ 2147483647 h 81"/>
              <a:gd name="T8" fmla="*/ 2147483647 w 36"/>
              <a:gd name="T9" fmla="*/ 2147483647 h 81"/>
              <a:gd name="T10" fmla="*/ 2147483647 w 36"/>
              <a:gd name="T11" fmla="*/ 2147483647 h 81"/>
              <a:gd name="T12" fmla="*/ 2147483647 w 36"/>
              <a:gd name="T13" fmla="*/ 2147483647 h 81"/>
              <a:gd name="T14" fmla="*/ 2147483647 w 36"/>
              <a:gd name="T15" fmla="*/ 2147483647 h 81"/>
              <a:gd name="T16" fmla="*/ 2147483647 w 36"/>
              <a:gd name="T17" fmla="*/ 2147483647 h 81"/>
              <a:gd name="T18" fmla="*/ 2147483647 w 36"/>
              <a:gd name="T19" fmla="*/ 2147483647 h 81"/>
              <a:gd name="T20" fmla="*/ 2147483647 w 36"/>
              <a:gd name="T21" fmla="*/ 2147483647 h 81"/>
              <a:gd name="T22" fmla="*/ 2147483647 w 36"/>
              <a:gd name="T23" fmla="*/ 2147483647 h 81"/>
              <a:gd name="T24" fmla="*/ 2147483647 w 36"/>
              <a:gd name="T25" fmla="*/ 2147483647 h 81"/>
              <a:gd name="T26" fmla="*/ 2147483647 w 36"/>
              <a:gd name="T27" fmla="*/ 2147483647 h 81"/>
              <a:gd name="T28" fmla="*/ 2147483647 w 36"/>
              <a:gd name="T29" fmla="*/ 2147483647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81"/>
              <a:gd name="T47" fmla="*/ 36 w 36"/>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81">
                <a:moveTo>
                  <a:pt x="1" y="28"/>
                </a:moveTo>
                <a:lnTo>
                  <a:pt x="0" y="11"/>
                </a:lnTo>
                <a:lnTo>
                  <a:pt x="29" y="0"/>
                </a:lnTo>
                <a:lnTo>
                  <a:pt x="35" y="15"/>
                </a:lnTo>
                <a:lnTo>
                  <a:pt x="34" y="22"/>
                </a:lnTo>
                <a:lnTo>
                  <a:pt x="30" y="30"/>
                </a:lnTo>
                <a:lnTo>
                  <a:pt x="31" y="38"/>
                </a:lnTo>
                <a:lnTo>
                  <a:pt x="28" y="49"/>
                </a:lnTo>
                <a:lnTo>
                  <a:pt x="35" y="75"/>
                </a:lnTo>
                <a:lnTo>
                  <a:pt x="20" y="80"/>
                </a:lnTo>
                <a:lnTo>
                  <a:pt x="16" y="62"/>
                </a:lnTo>
                <a:lnTo>
                  <a:pt x="15" y="59"/>
                </a:lnTo>
                <a:lnTo>
                  <a:pt x="12" y="57"/>
                </a:lnTo>
                <a:lnTo>
                  <a:pt x="9" y="41"/>
                </a:lnTo>
                <a:lnTo>
                  <a:pt x="1" y="28"/>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50" name="Freeform 49"/>
          <p:cNvSpPr>
            <a:spLocks/>
          </p:cNvSpPr>
          <p:nvPr/>
        </p:nvSpPr>
        <p:spPr bwMode="auto">
          <a:xfrm>
            <a:off x="7993460" y="2494658"/>
            <a:ext cx="842962" cy="633412"/>
          </a:xfrm>
          <a:custGeom>
            <a:avLst/>
            <a:gdLst>
              <a:gd name="T0" fmla="*/ 2147483647 w 129"/>
              <a:gd name="T1" fmla="*/ 2147483647 h 93"/>
              <a:gd name="T2" fmla="*/ 2147483647 w 129"/>
              <a:gd name="T3" fmla="*/ 2147483647 h 93"/>
              <a:gd name="T4" fmla="*/ 2147483647 w 129"/>
              <a:gd name="T5" fmla="*/ 2147483647 h 93"/>
              <a:gd name="T6" fmla="*/ 2147483647 w 129"/>
              <a:gd name="T7" fmla="*/ 2147483647 h 93"/>
              <a:gd name="T8" fmla="*/ 2147483647 w 129"/>
              <a:gd name="T9" fmla="*/ 2147483647 h 93"/>
              <a:gd name="T10" fmla="*/ 2147483647 w 129"/>
              <a:gd name="T11" fmla="*/ 2147483647 h 93"/>
              <a:gd name="T12" fmla="*/ 2147483647 w 129"/>
              <a:gd name="T13" fmla="*/ 2147483647 h 93"/>
              <a:gd name="T14" fmla="*/ 2147483647 w 129"/>
              <a:gd name="T15" fmla="*/ 2147483647 h 93"/>
              <a:gd name="T16" fmla="*/ 2147483647 w 129"/>
              <a:gd name="T17" fmla="*/ 2147483647 h 93"/>
              <a:gd name="T18" fmla="*/ 2147483647 w 129"/>
              <a:gd name="T19" fmla="*/ 2147483647 h 93"/>
              <a:gd name="T20" fmla="*/ 2147483647 w 129"/>
              <a:gd name="T21" fmla="*/ 2147483647 h 93"/>
              <a:gd name="T22" fmla="*/ 2147483647 w 129"/>
              <a:gd name="T23" fmla="*/ 2147483647 h 93"/>
              <a:gd name="T24" fmla="*/ 2147483647 w 129"/>
              <a:gd name="T25" fmla="*/ 2147483647 h 93"/>
              <a:gd name="T26" fmla="*/ 2147483647 w 129"/>
              <a:gd name="T27" fmla="*/ 2147483647 h 93"/>
              <a:gd name="T28" fmla="*/ 2147483647 w 129"/>
              <a:gd name="T29" fmla="*/ 2147483647 h 93"/>
              <a:gd name="T30" fmla="*/ 2147483647 w 129"/>
              <a:gd name="T31" fmla="*/ 2147483647 h 93"/>
              <a:gd name="T32" fmla="*/ 2147483647 w 129"/>
              <a:gd name="T33" fmla="*/ 2147483647 h 93"/>
              <a:gd name="T34" fmla="*/ 2147483647 w 129"/>
              <a:gd name="T35" fmla="*/ 2147483647 h 93"/>
              <a:gd name="T36" fmla="*/ 2147483647 w 129"/>
              <a:gd name="T37" fmla="*/ 2147483647 h 93"/>
              <a:gd name="T38" fmla="*/ 2147483647 w 129"/>
              <a:gd name="T39" fmla="*/ 2147483647 h 93"/>
              <a:gd name="T40" fmla="*/ 2147483647 w 129"/>
              <a:gd name="T41" fmla="*/ 0 h 93"/>
              <a:gd name="T42" fmla="*/ 2147483647 w 129"/>
              <a:gd name="T43" fmla="*/ 2147483647 h 93"/>
              <a:gd name="T44" fmla="*/ 2147483647 w 129"/>
              <a:gd name="T45" fmla="*/ 2147483647 h 93"/>
              <a:gd name="T46" fmla="*/ 0 w 129"/>
              <a:gd name="T47" fmla="*/ 2147483647 h 93"/>
              <a:gd name="T48" fmla="*/ 2147483647 w 129"/>
              <a:gd name="T49" fmla="*/ 2147483647 h 93"/>
              <a:gd name="T50" fmla="*/ 2147483647 w 129"/>
              <a:gd name="T51" fmla="*/ 2147483647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93"/>
              <a:gd name="T80" fmla="*/ 129 w 129"/>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93">
                <a:moveTo>
                  <a:pt x="13" y="92"/>
                </a:moveTo>
                <a:lnTo>
                  <a:pt x="37" y="87"/>
                </a:lnTo>
                <a:lnTo>
                  <a:pt x="111" y="68"/>
                </a:lnTo>
                <a:lnTo>
                  <a:pt x="114" y="62"/>
                </a:lnTo>
                <a:lnTo>
                  <a:pt x="121" y="64"/>
                </a:lnTo>
                <a:lnTo>
                  <a:pt x="123" y="58"/>
                </a:lnTo>
                <a:lnTo>
                  <a:pt x="123" y="54"/>
                </a:lnTo>
                <a:lnTo>
                  <a:pt x="128" y="49"/>
                </a:lnTo>
                <a:lnTo>
                  <a:pt x="126" y="46"/>
                </a:lnTo>
                <a:lnTo>
                  <a:pt x="123" y="46"/>
                </a:lnTo>
                <a:lnTo>
                  <a:pt x="120" y="43"/>
                </a:lnTo>
                <a:lnTo>
                  <a:pt x="122" y="37"/>
                </a:lnTo>
                <a:lnTo>
                  <a:pt x="118" y="34"/>
                </a:lnTo>
                <a:lnTo>
                  <a:pt x="120" y="29"/>
                </a:lnTo>
                <a:lnTo>
                  <a:pt x="120" y="23"/>
                </a:lnTo>
                <a:lnTo>
                  <a:pt x="123" y="18"/>
                </a:lnTo>
                <a:lnTo>
                  <a:pt x="119" y="16"/>
                </a:lnTo>
                <a:lnTo>
                  <a:pt x="116" y="10"/>
                </a:lnTo>
                <a:lnTo>
                  <a:pt x="112" y="7"/>
                </a:lnTo>
                <a:lnTo>
                  <a:pt x="108" y="4"/>
                </a:lnTo>
                <a:lnTo>
                  <a:pt x="105" y="0"/>
                </a:lnTo>
                <a:lnTo>
                  <a:pt x="15" y="24"/>
                </a:lnTo>
                <a:lnTo>
                  <a:pt x="14" y="19"/>
                </a:lnTo>
                <a:lnTo>
                  <a:pt x="0" y="28"/>
                </a:lnTo>
                <a:lnTo>
                  <a:pt x="9" y="70"/>
                </a:lnTo>
                <a:lnTo>
                  <a:pt x="13" y="92"/>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51" name="Freeform 50"/>
          <p:cNvSpPr>
            <a:spLocks/>
          </p:cNvSpPr>
          <p:nvPr/>
        </p:nvSpPr>
        <p:spPr bwMode="auto">
          <a:xfrm>
            <a:off x="8772923" y="2623245"/>
            <a:ext cx="180975" cy="458788"/>
          </a:xfrm>
          <a:custGeom>
            <a:avLst/>
            <a:gdLst>
              <a:gd name="T0" fmla="*/ 2147483647 w 28"/>
              <a:gd name="T1" fmla="*/ 0 h 67"/>
              <a:gd name="T2" fmla="*/ 2147483647 w 28"/>
              <a:gd name="T3" fmla="*/ 2147483647 h 67"/>
              <a:gd name="T4" fmla="*/ 2147483647 w 28"/>
              <a:gd name="T5" fmla="*/ 2147483647 h 67"/>
              <a:gd name="T6" fmla="*/ 2147483647 w 28"/>
              <a:gd name="T7" fmla="*/ 2147483647 h 67"/>
              <a:gd name="T8" fmla="*/ 2147483647 w 28"/>
              <a:gd name="T9" fmla="*/ 2147483647 h 67"/>
              <a:gd name="T10" fmla="*/ 2147483647 w 28"/>
              <a:gd name="T11" fmla="*/ 2147483647 h 67"/>
              <a:gd name="T12" fmla="*/ 2147483647 w 28"/>
              <a:gd name="T13" fmla="*/ 2147483647 h 67"/>
              <a:gd name="T14" fmla="*/ 2147483647 w 28"/>
              <a:gd name="T15" fmla="*/ 2147483647 h 67"/>
              <a:gd name="T16" fmla="*/ 2147483647 w 28"/>
              <a:gd name="T17" fmla="*/ 2147483647 h 67"/>
              <a:gd name="T18" fmla="*/ 2147483647 w 28"/>
              <a:gd name="T19" fmla="*/ 2147483647 h 67"/>
              <a:gd name="T20" fmla="*/ 2147483647 w 28"/>
              <a:gd name="T21" fmla="*/ 2147483647 h 67"/>
              <a:gd name="T22" fmla="*/ 2147483647 w 28"/>
              <a:gd name="T23" fmla="*/ 2147483647 h 67"/>
              <a:gd name="T24" fmla="*/ 2147483647 w 28"/>
              <a:gd name="T25" fmla="*/ 2147483647 h 67"/>
              <a:gd name="T26" fmla="*/ 2147483647 w 28"/>
              <a:gd name="T27" fmla="*/ 2147483647 h 67"/>
              <a:gd name="T28" fmla="*/ 2147483647 w 28"/>
              <a:gd name="T29" fmla="*/ 2147483647 h 67"/>
              <a:gd name="T30" fmla="*/ 2147483647 w 28"/>
              <a:gd name="T31" fmla="*/ 2147483647 h 67"/>
              <a:gd name="T32" fmla="*/ 2147483647 w 28"/>
              <a:gd name="T33" fmla="*/ 2147483647 h 67"/>
              <a:gd name="T34" fmla="*/ 2147483647 w 28"/>
              <a:gd name="T35" fmla="*/ 2147483647 h 67"/>
              <a:gd name="T36" fmla="*/ 2147483647 w 28"/>
              <a:gd name="T37" fmla="*/ 2147483647 h 67"/>
              <a:gd name="T38" fmla="*/ 2147483647 w 28"/>
              <a:gd name="T39" fmla="*/ 2147483647 h 67"/>
              <a:gd name="T40" fmla="*/ 2147483647 w 28"/>
              <a:gd name="T41" fmla="*/ 2147483647 h 67"/>
              <a:gd name="T42" fmla="*/ 2147483647 w 28"/>
              <a:gd name="T43" fmla="*/ 2147483647 h 67"/>
              <a:gd name="T44" fmla="*/ 2147483647 w 28"/>
              <a:gd name="T45" fmla="*/ 2147483647 h 67"/>
              <a:gd name="T46" fmla="*/ 2147483647 w 28"/>
              <a:gd name="T47" fmla="*/ 2147483647 h 67"/>
              <a:gd name="T48" fmla="*/ 0 w 28"/>
              <a:gd name="T49" fmla="*/ 2147483647 h 67"/>
              <a:gd name="T50" fmla="*/ 2147483647 w 28"/>
              <a:gd name="T51" fmla="*/ 2147483647 h 67"/>
              <a:gd name="T52" fmla="*/ 2147483647 w 28"/>
              <a:gd name="T53" fmla="*/ 2147483647 h 67"/>
              <a:gd name="T54" fmla="*/ 2147483647 w 28"/>
              <a:gd name="T55" fmla="*/ 0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67"/>
              <a:gd name="T86" fmla="*/ 28 w 28"/>
              <a:gd name="T87" fmla="*/ 67 h 6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67">
                <a:moveTo>
                  <a:pt x="4" y="0"/>
                </a:moveTo>
                <a:lnTo>
                  <a:pt x="24" y="4"/>
                </a:lnTo>
                <a:lnTo>
                  <a:pt x="24" y="11"/>
                </a:lnTo>
                <a:lnTo>
                  <a:pt x="20" y="23"/>
                </a:lnTo>
                <a:lnTo>
                  <a:pt x="22" y="25"/>
                </a:lnTo>
                <a:lnTo>
                  <a:pt x="25" y="24"/>
                </a:lnTo>
                <a:lnTo>
                  <a:pt x="27" y="27"/>
                </a:lnTo>
                <a:lnTo>
                  <a:pt x="27" y="38"/>
                </a:lnTo>
                <a:lnTo>
                  <a:pt x="23" y="53"/>
                </a:lnTo>
                <a:lnTo>
                  <a:pt x="19" y="64"/>
                </a:lnTo>
                <a:lnTo>
                  <a:pt x="16" y="66"/>
                </a:lnTo>
                <a:lnTo>
                  <a:pt x="16" y="63"/>
                </a:lnTo>
                <a:lnTo>
                  <a:pt x="13" y="62"/>
                </a:lnTo>
                <a:lnTo>
                  <a:pt x="10" y="62"/>
                </a:lnTo>
                <a:lnTo>
                  <a:pt x="5" y="57"/>
                </a:lnTo>
                <a:lnTo>
                  <a:pt x="1" y="52"/>
                </a:lnTo>
                <a:lnTo>
                  <a:pt x="3" y="45"/>
                </a:lnTo>
                <a:lnTo>
                  <a:pt x="4" y="39"/>
                </a:lnTo>
                <a:lnTo>
                  <a:pt x="4" y="35"/>
                </a:lnTo>
                <a:lnTo>
                  <a:pt x="9" y="30"/>
                </a:lnTo>
                <a:lnTo>
                  <a:pt x="7" y="27"/>
                </a:lnTo>
                <a:lnTo>
                  <a:pt x="4" y="27"/>
                </a:lnTo>
                <a:lnTo>
                  <a:pt x="1" y="24"/>
                </a:lnTo>
                <a:lnTo>
                  <a:pt x="3" y="18"/>
                </a:lnTo>
                <a:lnTo>
                  <a:pt x="0" y="15"/>
                </a:lnTo>
                <a:lnTo>
                  <a:pt x="2" y="10"/>
                </a:lnTo>
                <a:lnTo>
                  <a:pt x="2" y="5"/>
                </a:lnTo>
                <a:lnTo>
                  <a:pt x="4" y="0"/>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52" name="Freeform 51"/>
          <p:cNvSpPr>
            <a:spLocks/>
          </p:cNvSpPr>
          <p:nvPr/>
        </p:nvSpPr>
        <p:spPr bwMode="auto">
          <a:xfrm>
            <a:off x="8080773" y="1802508"/>
            <a:ext cx="885825" cy="862012"/>
          </a:xfrm>
          <a:custGeom>
            <a:avLst/>
            <a:gdLst>
              <a:gd name="T0" fmla="*/ 2147483647 w 136"/>
              <a:gd name="T1" fmla="*/ 2147483647 h 126"/>
              <a:gd name="T2" fmla="*/ 2147483647 w 136"/>
              <a:gd name="T3" fmla="*/ 2147483647 h 126"/>
              <a:gd name="T4" fmla="*/ 2147483647 w 136"/>
              <a:gd name="T5" fmla="*/ 2147483647 h 126"/>
              <a:gd name="T6" fmla="*/ 2147483647 w 136"/>
              <a:gd name="T7" fmla="*/ 2147483647 h 126"/>
              <a:gd name="T8" fmla="*/ 2147483647 w 136"/>
              <a:gd name="T9" fmla="*/ 2147483647 h 126"/>
              <a:gd name="T10" fmla="*/ 2147483647 w 136"/>
              <a:gd name="T11" fmla="*/ 2147483647 h 126"/>
              <a:gd name="T12" fmla="*/ 2147483647 w 136"/>
              <a:gd name="T13" fmla="*/ 2147483647 h 126"/>
              <a:gd name="T14" fmla="*/ 2147483647 w 136"/>
              <a:gd name="T15" fmla="*/ 2147483647 h 126"/>
              <a:gd name="T16" fmla="*/ 2147483647 w 136"/>
              <a:gd name="T17" fmla="*/ 2147483647 h 126"/>
              <a:gd name="T18" fmla="*/ 2147483647 w 136"/>
              <a:gd name="T19" fmla="*/ 2147483647 h 126"/>
              <a:gd name="T20" fmla="*/ 2147483647 w 136"/>
              <a:gd name="T21" fmla="*/ 2147483647 h 126"/>
              <a:gd name="T22" fmla="*/ 2147483647 w 136"/>
              <a:gd name="T23" fmla="*/ 2147483647 h 126"/>
              <a:gd name="T24" fmla="*/ 2147483647 w 136"/>
              <a:gd name="T25" fmla="*/ 2147483647 h 126"/>
              <a:gd name="T26" fmla="*/ 2147483647 w 136"/>
              <a:gd name="T27" fmla="*/ 2147483647 h 126"/>
              <a:gd name="T28" fmla="*/ 2147483647 w 136"/>
              <a:gd name="T29" fmla="*/ 2147483647 h 126"/>
              <a:gd name="T30" fmla="*/ 2147483647 w 136"/>
              <a:gd name="T31" fmla="*/ 2147483647 h 126"/>
              <a:gd name="T32" fmla="*/ 2147483647 w 136"/>
              <a:gd name="T33" fmla="*/ 2147483647 h 126"/>
              <a:gd name="T34" fmla="*/ 0 w 136"/>
              <a:gd name="T35" fmla="*/ 2147483647 h 126"/>
              <a:gd name="T36" fmla="*/ 2147483647 w 136"/>
              <a:gd name="T37" fmla="*/ 2147483647 h 126"/>
              <a:gd name="T38" fmla="*/ 2147483647 w 136"/>
              <a:gd name="T39" fmla="*/ 2147483647 h 126"/>
              <a:gd name="T40" fmla="*/ 2147483647 w 136"/>
              <a:gd name="T41" fmla="*/ 2147483647 h 126"/>
              <a:gd name="T42" fmla="*/ 2147483647 w 136"/>
              <a:gd name="T43" fmla="*/ 2147483647 h 126"/>
              <a:gd name="T44" fmla="*/ 2147483647 w 136"/>
              <a:gd name="T45" fmla="*/ 2147483647 h 126"/>
              <a:gd name="T46" fmla="*/ 2147483647 w 136"/>
              <a:gd name="T47" fmla="*/ 2147483647 h 126"/>
              <a:gd name="T48" fmla="*/ 2147483647 w 136"/>
              <a:gd name="T49" fmla="*/ 2147483647 h 126"/>
              <a:gd name="T50" fmla="*/ 2147483647 w 136"/>
              <a:gd name="T51" fmla="*/ 2147483647 h 126"/>
              <a:gd name="T52" fmla="*/ 2147483647 w 136"/>
              <a:gd name="T53" fmla="*/ 2147483647 h 126"/>
              <a:gd name="T54" fmla="*/ 2147483647 w 136"/>
              <a:gd name="T55" fmla="*/ 2147483647 h 126"/>
              <a:gd name="T56" fmla="*/ 2147483647 w 136"/>
              <a:gd name="T57" fmla="*/ 2147483647 h 126"/>
              <a:gd name="T58" fmla="*/ 2147483647 w 136"/>
              <a:gd name="T59" fmla="*/ 2147483647 h 126"/>
              <a:gd name="T60" fmla="*/ 2147483647 w 136"/>
              <a:gd name="T61" fmla="*/ 2147483647 h 126"/>
              <a:gd name="T62" fmla="*/ 2147483647 w 136"/>
              <a:gd name="T63" fmla="*/ 2147483647 h 126"/>
              <a:gd name="T64" fmla="*/ 2147483647 w 136"/>
              <a:gd name="T65" fmla="*/ 2147483647 h 126"/>
              <a:gd name="T66" fmla="*/ 2147483647 w 136"/>
              <a:gd name="T67" fmla="*/ 2147483647 h 126"/>
              <a:gd name="T68" fmla="*/ 2147483647 w 136"/>
              <a:gd name="T69" fmla="*/ 2147483647 h 126"/>
              <a:gd name="T70" fmla="*/ 2147483647 w 136"/>
              <a:gd name="T71" fmla="*/ 2147483647 h 126"/>
              <a:gd name="T72" fmla="*/ 2147483647 w 136"/>
              <a:gd name="T73" fmla="*/ 2147483647 h 126"/>
              <a:gd name="T74" fmla="*/ 2147483647 w 136"/>
              <a:gd name="T75" fmla="*/ 0 h 126"/>
              <a:gd name="T76" fmla="*/ 2147483647 w 136"/>
              <a:gd name="T77" fmla="*/ 2147483647 h 1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6"/>
              <a:gd name="T118" fmla="*/ 0 h 126"/>
              <a:gd name="T119" fmla="*/ 136 w 136"/>
              <a:gd name="T120" fmla="*/ 126 h 1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6" h="126">
                <a:moveTo>
                  <a:pt x="80" y="7"/>
                </a:moveTo>
                <a:lnTo>
                  <a:pt x="69" y="13"/>
                </a:lnTo>
                <a:lnTo>
                  <a:pt x="60" y="26"/>
                </a:lnTo>
                <a:lnTo>
                  <a:pt x="57" y="37"/>
                </a:lnTo>
                <a:lnTo>
                  <a:pt x="49" y="48"/>
                </a:lnTo>
                <a:lnTo>
                  <a:pt x="54" y="55"/>
                </a:lnTo>
                <a:lnTo>
                  <a:pt x="54" y="62"/>
                </a:lnTo>
                <a:lnTo>
                  <a:pt x="49" y="69"/>
                </a:lnTo>
                <a:lnTo>
                  <a:pt x="40" y="74"/>
                </a:lnTo>
                <a:lnTo>
                  <a:pt x="30" y="76"/>
                </a:lnTo>
                <a:lnTo>
                  <a:pt x="16" y="78"/>
                </a:lnTo>
                <a:lnTo>
                  <a:pt x="8" y="83"/>
                </a:lnTo>
                <a:lnTo>
                  <a:pt x="2" y="90"/>
                </a:lnTo>
                <a:lnTo>
                  <a:pt x="5" y="95"/>
                </a:lnTo>
                <a:lnTo>
                  <a:pt x="9" y="96"/>
                </a:lnTo>
                <a:lnTo>
                  <a:pt x="9" y="103"/>
                </a:lnTo>
                <a:lnTo>
                  <a:pt x="6" y="111"/>
                </a:lnTo>
                <a:lnTo>
                  <a:pt x="0" y="120"/>
                </a:lnTo>
                <a:lnTo>
                  <a:pt x="2" y="125"/>
                </a:lnTo>
                <a:lnTo>
                  <a:pt x="92" y="101"/>
                </a:lnTo>
                <a:lnTo>
                  <a:pt x="96" y="105"/>
                </a:lnTo>
                <a:lnTo>
                  <a:pt x="100" y="108"/>
                </a:lnTo>
                <a:lnTo>
                  <a:pt x="104" y="111"/>
                </a:lnTo>
                <a:lnTo>
                  <a:pt x="107" y="117"/>
                </a:lnTo>
                <a:lnTo>
                  <a:pt x="110" y="120"/>
                </a:lnTo>
                <a:lnTo>
                  <a:pt x="130" y="124"/>
                </a:lnTo>
                <a:lnTo>
                  <a:pt x="134" y="116"/>
                </a:lnTo>
                <a:lnTo>
                  <a:pt x="132" y="115"/>
                </a:lnTo>
                <a:lnTo>
                  <a:pt x="135" y="110"/>
                </a:lnTo>
                <a:lnTo>
                  <a:pt x="132" y="107"/>
                </a:lnTo>
                <a:lnTo>
                  <a:pt x="129" y="89"/>
                </a:lnTo>
                <a:lnTo>
                  <a:pt x="124" y="67"/>
                </a:lnTo>
                <a:lnTo>
                  <a:pt x="120" y="49"/>
                </a:lnTo>
                <a:lnTo>
                  <a:pt x="119" y="46"/>
                </a:lnTo>
                <a:lnTo>
                  <a:pt x="116" y="45"/>
                </a:lnTo>
                <a:lnTo>
                  <a:pt x="113" y="29"/>
                </a:lnTo>
                <a:lnTo>
                  <a:pt x="105" y="16"/>
                </a:lnTo>
                <a:lnTo>
                  <a:pt x="104" y="0"/>
                </a:lnTo>
                <a:lnTo>
                  <a:pt x="80" y="7"/>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53" name="Freeform 52"/>
          <p:cNvSpPr>
            <a:spLocks/>
          </p:cNvSpPr>
          <p:nvPr/>
        </p:nvSpPr>
        <p:spPr bwMode="auto">
          <a:xfrm>
            <a:off x="8945961" y="2527996"/>
            <a:ext cx="230187" cy="142875"/>
          </a:xfrm>
          <a:custGeom>
            <a:avLst/>
            <a:gdLst>
              <a:gd name="T0" fmla="*/ 2147483647 w 35"/>
              <a:gd name="T1" fmla="*/ 2147483647 h 21"/>
              <a:gd name="T2" fmla="*/ 2147483647 w 35"/>
              <a:gd name="T3" fmla="*/ 2147483647 h 21"/>
              <a:gd name="T4" fmla="*/ 2147483647 w 35"/>
              <a:gd name="T5" fmla="*/ 0 h 21"/>
              <a:gd name="T6" fmla="*/ 2147483647 w 35"/>
              <a:gd name="T7" fmla="*/ 2147483647 h 21"/>
              <a:gd name="T8" fmla="*/ 2147483647 w 35"/>
              <a:gd name="T9" fmla="*/ 2147483647 h 21"/>
              <a:gd name="T10" fmla="*/ 2147483647 w 35"/>
              <a:gd name="T11" fmla="*/ 2147483647 h 21"/>
              <a:gd name="T12" fmla="*/ 2147483647 w 35"/>
              <a:gd name="T13" fmla="*/ 2147483647 h 21"/>
              <a:gd name="T14" fmla="*/ 2147483647 w 35"/>
              <a:gd name="T15" fmla="*/ 2147483647 h 21"/>
              <a:gd name="T16" fmla="*/ 0 w 35"/>
              <a:gd name="T17" fmla="*/ 2147483647 h 21"/>
              <a:gd name="T18" fmla="*/ 2147483647 w 35"/>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21"/>
              <a:gd name="T32" fmla="*/ 35 w 35"/>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21">
                <a:moveTo>
                  <a:pt x="5" y="11"/>
                </a:moveTo>
                <a:lnTo>
                  <a:pt x="18" y="6"/>
                </a:lnTo>
                <a:lnTo>
                  <a:pt x="25" y="0"/>
                </a:lnTo>
                <a:lnTo>
                  <a:pt x="27" y="3"/>
                </a:lnTo>
                <a:lnTo>
                  <a:pt x="34" y="1"/>
                </a:lnTo>
                <a:lnTo>
                  <a:pt x="24" y="10"/>
                </a:lnTo>
                <a:lnTo>
                  <a:pt x="13" y="16"/>
                </a:lnTo>
                <a:lnTo>
                  <a:pt x="4" y="20"/>
                </a:lnTo>
                <a:lnTo>
                  <a:pt x="0" y="20"/>
                </a:lnTo>
                <a:lnTo>
                  <a:pt x="5" y="11"/>
                </a:lnTo>
              </a:path>
            </a:pathLst>
          </a:custGeom>
          <a:solidFill>
            <a:schemeClr val="bg1"/>
          </a:solidFill>
          <a:ln w="19050" cap="rnd">
            <a:solidFill>
              <a:schemeClr val="accent2"/>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atin typeface="Arial" charset="0"/>
            </a:endParaRPr>
          </a:p>
        </p:txBody>
      </p:sp>
      <p:sp>
        <p:nvSpPr>
          <p:cNvPr id="54" name="TextBox 53"/>
          <p:cNvSpPr txBox="1"/>
          <p:nvPr/>
        </p:nvSpPr>
        <p:spPr>
          <a:xfrm>
            <a:off x="6298009" y="4275708"/>
            <a:ext cx="44926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40</a:t>
            </a:r>
          </a:p>
        </p:txBody>
      </p:sp>
      <p:sp>
        <p:nvSpPr>
          <p:cNvPr id="55" name="TextBox 54"/>
          <p:cNvSpPr txBox="1"/>
          <p:nvPr/>
        </p:nvSpPr>
        <p:spPr>
          <a:xfrm>
            <a:off x="7268766" y="4607720"/>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17</a:t>
            </a:r>
          </a:p>
        </p:txBody>
      </p:sp>
      <p:sp>
        <p:nvSpPr>
          <p:cNvPr id="56" name="TextBox 55"/>
          <p:cNvSpPr txBox="1"/>
          <p:nvPr/>
        </p:nvSpPr>
        <p:spPr>
          <a:xfrm>
            <a:off x="3377010" y="4352420"/>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5</a:t>
            </a:r>
          </a:p>
        </p:txBody>
      </p:sp>
      <p:sp>
        <p:nvSpPr>
          <p:cNvPr id="57" name="TextBox 56"/>
          <p:cNvSpPr txBox="1"/>
          <p:nvPr/>
        </p:nvSpPr>
        <p:spPr>
          <a:xfrm>
            <a:off x="2318000" y="3735323"/>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41</a:t>
            </a:r>
          </a:p>
        </p:txBody>
      </p:sp>
      <p:sp>
        <p:nvSpPr>
          <p:cNvPr id="58" name="TextBox 57"/>
          <p:cNvSpPr txBox="1"/>
          <p:nvPr/>
        </p:nvSpPr>
        <p:spPr>
          <a:xfrm>
            <a:off x="4334273" y="3394969"/>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42</a:t>
            </a:r>
          </a:p>
        </p:txBody>
      </p:sp>
      <p:sp>
        <p:nvSpPr>
          <p:cNvPr id="59" name="TextBox 58"/>
          <p:cNvSpPr txBox="1"/>
          <p:nvPr/>
        </p:nvSpPr>
        <p:spPr>
          <a:xfrm>
            <a:off x="9579372" y="1814752"/>
            <a:ext cx="678657" cy="20313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CT 8</a:t>
            </a:r>
          </a:p>
          <a:p>
            <a:r>
              <a:rPr lang="en-US" sz="1400" b="1" dirty="0">
                <a:latin typeface="Arial Narrow" panose="020B0606020202030204" pitchFamily="34" charset="0"/>
              </a:rPr>
              <a:t>DC 9</a:t>
            </a:r>
          </a:p>
          <a:p>
            <a:r>
              <a:rPr lang="en-US" sz="1400" b="1" dirty="0">
                <a:latin typeface="Arial Narrow" panose="020B0606020202030204" pitchFamily="34" charset="0"/>
              </a:rPr>
              <a:t>DE 23</a:t>
            </a:r>
          </a:p>
          <a:p>
            <a:r>
              <a:rPr lang="en-US" sz="1400" b="1" dirty="0">
                <a:latin typeface="Arial Narrow" panose="020B0606020202030204" pitchFamily="34" charset="0"/>
              </a:rPr>
              <a:t>MA 16</a:t>
            </a:r>
          </a:p>
          <a:p>
            <a:r>
              <a:rPr lang="en-US" sz="1400" b="1" dirty="0">
                <a:latin typeface="Arial Narrow" panose="020B0606020202030204" pitchFamily="34" charset="0"/>
              </a:rPr>
              <a:t>MD 46</a:t>
            </a:r>
          </a:p>
          <a:p>
            <a:r>
              <a:rPr lang="en-US" sz="1400" b="1" dirty="0">
                <a:latin typeface="Arial Narrow" panose="020B0606020202030204" pitchFamily="34" charset="0"/>
              </a:rPr>
              <a:t>NJ 12</a:t>
            </a:r>
          </a:p>
          <a:p>
            <a:r>
              <a:rPr lang="en-US" sz="1400" b="1" dirty="0">
                <a:latin typeface="Arial Narrow" panose="020B0606020202030204" pitchFamily="34" charset="0"/>
              </a:rPr>
              <a:t>VT 1</a:t>
            </a:r>
          </a:p>
          <a:p>
            <a:endParaRPr lang="en-US" sz="1400" b="1" dirty="0">
              <a:latin typeface="Arial Narrow" panose="020B0606020202030204" pitchFamily="34" charset="0"/>
            </a:endParaRPr>
          </a:p>
          <a:p>
            <a:r>
              <a:rPr lang="en-US" sz="1400" b="1" dirty="0">
                <a:latin typeface="Arial Narrow" panose="020B0606020202030204" pitchFamily="34" charset="0"/>
              </a:rPr>
              <a:t> </a:t>
            </a:r>
          </a:p>
        </p:txBody>
      </p:sp>
      <p:sp>
        <p:nvSpPr>
          <p:cNvPr id="60" name="TextBox 59"/>
          <p:cNvSpPr txBox="1"/>
          <p:nvPr/>
        </p:nvSpPr>
        <p:spPr>
          <a:xfrm>
            <a:off x="8176357" y="5412582"/>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17</a:t>
            </a:r>
          </a:p>
        </p:txBody>
      </p:sp>
      <p:sp>
        <p:nvSpPr>
          <p:cNvPr id="61" name="TextBox 60"/>
          <p:cNvSpPr txBox="1"/>
          <p:nvPr/>
        </p:nvSpPr>
        <p:spPr>
          <a:xfrm>
            <a:off x="7742635" y="4541144"/>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29</a:t>
            </a:r>
          </a:p>
        </p:txBody>
      </p:sp>
      <p:sp>
        <p:nvSpPr>
          <p:cNvPr id="62" name="TextBox 61"/>
          <p:cNvSpPr txBox="1"/>
          <p:nvPr/>
        </p:nvSpPr>
        <p:spPr>
          <a:xfrm>
            <a:off x="5951935" y="2857336"/>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383</a:t>
            </a:r>
          </a:p>
        </p:txBody>
      </p:sp>
      <p:sp>
        <p:nvSpPr>
          <p:cNvPr id="63" name="TextBox 62"/>
          <p:cNvSpPr txBox="1"/>
          <p:nvPr/>
        </p:nvSpPr>
        <p:spPr>
          <a:xfrm>
            <a:off x="3163291" y="2370337"/>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34</a:t>
            </a:r>
          </a:p>
        </p:txBody>
      </p:sp>
      <p:sp>
        <p:nvSpPr>
          <p:cNvPr id="64" name="TextBox 63"/>
          <p:cNvSpPr txBox="1"/>
          <p:nvPr/>
        </p:nvSpPr>
        <p:spPr>
          <a:xfrm>
            <a:off x="6606230" y="3096322"/>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298</a:t>
            </a:r>
          </a:p>
        </p:txBody>
      </p:sp>
      <p:sp>
        <p:nvSpPr>
          <p:cNvPr id="65" name="TextBox 64"/>
          <p:cNvSpPr txBox="1"/>
          <p:nvPr/>
        </p:nvSpPr>
        <p:spPr>
          <a:xfrm>
            <a:off x="7060804" y="3096322"/>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152</a:t>
            </a:r>
          </a:p>
        </p:txBody>
      </p:sp>
      <p:sp>
        <p:nvSpPr>
          <p:cNvPr id="66" name="TextBox 65"/>
          <p:cNvSpPr txBox="1"/>
          <p:nvPr/>
        </p:nvSpPr>
        <p:spPr>
          <a:xfrm>
            <a:off x="5311907" y="3574159"/>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180</a:t>
            </a:r>
          </a:p>
        </p:txBody>
      </p:sp>
      <p:sp>
        <p:nvSpPr>
          <p:cNvPr id="67" name="TextBox 66"/>
          <p:cNvSpPr txBox="1"/>
          <p:nvPr/>
        </p:nvSpPr>
        <p:spPr>
          <a:xfrm>
            <a:off x="7347348" y="3564831"/>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105</a:t>
            </a:r>
          </a:p>
        </p:txBody>
      </p:sp>
      <p:sp>
        <p:nvSpPr>
          <p:cNvPr id="68" name="TextBox 67"/>
          <p:cNvSpPr txBox="1"/>
          <p:nvPr/>
        </p:nvSpPr>
        <p:spPr>
          <a:xfrm>
            <a:off x="6315472" y="4915497"/>
            <a:ext cx="45720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17</a:t>
            </a:r>
          </a:p>
        </p:txBody>
      </p:sp>
      <p:sp>
        <p:nvSpPr>
          <p:cNvPr id="69" name="TextBox 68"/>
          <p:cNvSpPr txBox="1"/>
          <p:nvPr/>
        </p:nvSpPr>
        <p:spPr>
          <a:xfrm>
            <a:off x="9112647" y="1372495"/>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4</a:t>
            </a:r>
          </a:p>
        </p:txBody>
      </p:sp>
      <p:sp>
        <p:nvSpPr>
          <p:cNvPr id="70" name="TextBox 69"/>
          <p:cNvSpPr txBox="1"/>
          <p:nvPr/>
        </p:nvSpPr>
        <p:spPr>
          <a:xfrm>
            <a:off x="7179072" y="2491534"/>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101</a:t>
            </a:r>
          </a:p>
        </p:txBody>
      </p:sp>
      <p:sp>
        <p:nvSpPr>
          <p:cNvPr id="71" name="TextBox 70"/>
          <p:cNvSpPr txBox="1"/>
          <p:nvPr/>
        </p:nvSpPr>
        <p:spPr>
          <a:xfrm>
            <a:off x="5778223" y="1876004"/>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279</a:t>
            </a:r>
          </a:p>
        </p:txBody>
      </p:sp>
      <p:sp>
        <p:nvSpPr>
          <p:cNvPr id="72" name="TextBox 71"/>
          <p:cNvSpPr txBox="1"/>
          <p:nvPr/>
        </p:nvSpPr>
        <p:spPr>
          <a:xfrm>
            <a:off x="6204348" y="3531032"/>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163</a:t>
            </a:r>
          </a:p>
        </p:txBody>
      </p:sp>
      <p:sp>
        <p:nvSpPr>
          <p:cNvPr id="73" name="TextBox 72"/>
          <p:cNvSpPr txBox="1"/>
          <p:nvPr/>
        </p:nvSpPr>
        <p:spPr>
          <a:xfrm>
            <a:off x="6759972" y="4649481"/>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17</a:t>
            </a:r>
          </a:p>
        </p:txBody>
      </p:sp>
      <p:sp>
        <p:nvSpPr>
          <p:cNvPr id="74" name="TextBox 73"/>
          <p:cNvSpPr txBox="1"/>
          <p:nvPr/>
        </p:nvSpPr>
        <p:spPr>
          <a:xfrm>
            <a:off x="4065985" y="1840707"/>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15</a:t>
            </a:r>
          </a:p>
        </p:txBody>
      </p:sp>
      <p:sp>
        <p:nvSpPr>
          <p:cNvPr id="75" name="TextBox 74"/>
          <p:cNvSpPr txBox="1"/>
          <p:nvPr/>
        </p:nvSpPr>
        <p:spPr>
          <a:xfrm>
            <a:off x="8285553" y="3772843"/>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80</a:t>
            </a:r>
          </a:p>
        </p:txBody>
      </p:sp>
      <p:sp>
        <p:nvSpPr>
          <p:cNvPr id="76" name="TextBox 75"/>
          <p:cNvSpPr txBox="1"/>
          <p:nvPr/>
        </p:nvSpPr>
        <p:spPr>
          <a:xfrm>
            <a:off x="5042297" y="1824734"/>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138</a:t>
            </a:r>
          </a:p>
        </p:txBody>
      </p:sp>
      <p:sp>
        <p:nvSpPr>
          <p:cNvPr id="77" name="TextBox 76"/>
          <p:cNvSpPr txBox="1"/>
          <p:nvPr/>
        </p:nvSpPr>
        <p:spPr>
          <a:xfrm>
            <a:off x="5220098" y="2978817"/>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281</a:t>
            </a:r>
          </a:p>
        </p:txBody>
      </p:sp>
      <p:sp>
        <p:nvSpPr>
          <p:cNvPr id="78" name="TextBox 77"/>
          <p:cNvSpPr txBox="1"/>
          <p:nvPr/>
        </p:nvSpPr>
        <p:spPr>
          <a:xfrm>
            <a:off x="4240514" y="4380807"/>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15</a:t>
            </a:r>
          </a:p>
        </p:txBody>
      </p:sp>
      <p:sp>
        <p:nvSpPr>
          <p:cNvPr id="79" name="TextBox 78"/>
          <p:cNvSpPr txBox="1"/>
          <p:nvPr/>
        </p:nvSpPr>
        <p:spPr>
          <a:xfrm>
            <a:off x="2813447" y="3203775"/>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2</a:t>
            </a:r>
          </a:p>
        </p:txBody>
      </p:sp>
      <p:sp>
        <p:nvSpPr>
          <p:cNvPr id="80" name="TextBox 79"/>
          <p:cNvSpPr txBox="1"/>
          <p:nvPr/>
        </p:nvSpPr>
        <p:spPr>
          <a:xfrm>
            <a:off x="8445090" y="2139257"/>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34</a:t>
            </a:r>
          </a:p>
        </p:txBody>
      </p:sp>
      <p:sp>
        <p:nvSpPr>
          <p:cNvPr id="81" name="TextBox 80"/>
          <p:cNvSpPr txBox="1"/>
          <p:nvPr/>
        </p:nvSpPr>
        <p:spPr>
          <a:xfrm>
            <a:off x="7469415" y="2961482"/>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191</a:t>
            </a:r>
          </a:p>
        </p:txBody>
      </p:sp>
      <p:sp>
        <p:nvSpPr>
          <p:cNvPr id="82" name="TextBox 81"/>
          <p:cNvSpPr txBox="1"/>
          <p:nvPr/>
        </p:nvSpPr>
        <p:spPr>
          <a:xfrm>
            <a:off x="5578701" y="4190306"/>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32</a:t>
            </a:r>
          </a:p>
        </p:txBody>
      </p:sp>
      <p:sp>
        <p:nvSpPr>
          <p:cNvPr id="83" name="TextBox 82"/>
          <p:cNvSpPr txBox="1"/>
          <p:nvPr/>
        </p:nvSpPr>
        <p:spPr>
          <a:xfrm>
            <a:off x="2436216" y="2066799"/>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16</a:t>
            </a:r>
          </a:p>
        </p:txBody>
      </p:sp>
      <p:sp>
        <p:nvSpPr>
          <p:cNvPr id="84" name="TextBox 83"/>
          <p:cNvSpPr txBox="1"/>
          <p:nvPr/>
        </p:nvSpPr>
        <p:spPr>
          <a:xfrm>
            <a:off x="8217172" y="2695577"/>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54</a:t>
            </a:r>
          </a:p>
        </p:txBody>
      </p:sp>
      <p:sp>
        <p:nvSpPr>
          <p:cNvPr id="85" name="TextBox 84"/>
          <p:cNvSpPr txBox="1"/>
          <p:nvPr/>
        </p:nvSpPr>
        <p:spPr>
          <a:xfrm>
            <a:off x="8064096" y="4174554"/>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28</a:t>
            </a:r>
          </a:p>
        </p:txBody>
      </p:sp>
      <p:sp>
        <p:nvSpPr>
          <p:cNvPr id="86" name="TextBox 85"/>
          <p:cNvSpPr txBox="1"/>
          <p:nvPr/>
        </p:nvSpPr>
        <p:spPr>
          <a:xfrm>
            <a:off x="5112942" y="2380157"/>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156</a:t>
            </a:r>
          </a:p>
        </p:txBody>
      </p:sp>
      <p:sp>
        <p:nvSpPr>
          <p:cNvPr id="87" name="TextBox 86"/>
          <p:cNvSpPr txBox="1"/>
          <p:nvPr/>
        </p:nvSpPr>
        <p:spPr>
          <a:xfrm>
            <a:off x="7191772" y="3958908"/>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66</a:t>
            </a:r>
          </a:p>
        </p:txBody>
      </p:sp>
      <p:sp>
        <p:nvSpPr>
          <p:cNvPr id="88" name="TextBox 87"/>
          <p:cNvSpPr txBox="1"/>
          <p:nvPr/>
        </p:nvSpPr>
        <p:spPr>
          <a:xfrm>
            <a:off x="5289948" y="4996657"/>
            <a:ext cx="58578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Arial Narrow" panose="020B0606020202030204" pitchFamily="34" charset="0"/>
              </a:rPr>
              <a:t>78</a:t>
            </a:r>
          </a:p>
        </p:txBody>
      </p:sp>
      <p:sp>
        <p:nvSpPr>
          <p:cNvPr id="89" name="TextBox 88"/>
          <p:cNvSpPr txBox="1"/>
          <p:nvPr/>
        </p:nvSpPr>
        <p:spPr>
          <a:xfrm>
            <a:off x="3573464" y="3309145"/>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15</a:t>
            </a:r>
          </a:p>
        </p:txBody>
      </p:sp>
      <p:sp>
        <p:nvSpPr>
          <p:cNvPr id="90" name="TextBox 89"/>
          <p:cNvSpPr txBox="1"/>
          <p:nvPr/>
        </p:nvSpPr>
        <p:spPr>
          <a:xfrm>
            <a:off x="8276828" y="3338563"/>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35</a:t>
            </a:r>
          </a:p>
        </p:txBody>
      </p:sp>
      <p:sp>
        <p:nvSpPr>
          <p:cNvPr id="91" name="TextBox 90"/>
          <p:cNvSpPr txBox="1"/>
          <p:nvPr/>
        </p:nvSpPr>
        <p:spPr>
          <a:xfrm>
            <a:off x="2668191" y="1474525"/>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20</a:t>
            </a:r>
          </a:p>
        </p:txBody>
      </p:sp>
      <p:sp>
        <p:nvSpPr>
          <p:cNvPr id="92" name="TextBox 91"/>
          <p:cNvSpPr txBox="1"/>
          <p:nvPr/>
        </p:nvSpPr>
        <p:spPr>
          <a:xfrm>
            <a:off x="6402785" y="2242644"/>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90</a:t>
            </a:r>
          </a:p>
        </p:txBody>
      </p:sp>
      <p:sp>
        <p:nvSpPr>
          <p:cNvPr id="93" name="TextBox 92"/>
          <p:cNvSpPr txBox="1"/>
          <p:nvPr/>
        </p:nvSpPr>
        <p:spPr>
          <a:xfrm>
            <a:off x="7839472" y="3218798"/>
            <a:ext cx="4953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2</a:t>
            </a:r>
          </a:p>
        </p:txBody>
      </p:sp>
      <p:sp>
        <p:nvSpPr>
          <p:cNvPr id="94" name="TextBox 93"/>
          <p:cNvSpPr txBox="1"/>
          <p:nvPr/>
        </p:nvSpPr>
        <p:spPr>
          <a:xfrm>
            <a:off x="4129277" y="2623246"/>
            <a:ext cx="42545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latin typeface="Arial Narrow" panose="020B0606020202030204" pitchFamily="34" charset="0"/>
              </a:rPr>
              <a:t>10</a:t>
            </a:r>
          </a:p>
        </p:txBody>
      </p:sp>
      <p:sp>
        <p:nvSpPr>
          <p:cNvPr id="95" name="TextBox 94"/>
          <p:cNvSpPr txBox="1"/>
          <p:nvPr/>
        </p:nvSpPr>
        <p:spPr>
          <a:xfrm>
            <a:off x="6927453" y="572752"/>
            <a:ext cx="2066132"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Arial Narrow" panose="020B0606020202030204" pitchFamily="34" charset="0"/>
              </a:rPr>
              <a:t>CANADA</a:t>
            </a:r>
          </a:p>
          <a:p>
            <a:r>
              <a:rPr lang="en-US" sz="1400" b="1" dirty="0">
                <a:latin typeface="Arial Narrow" panose="020B0606020202030204" pitchFamily="34" charset="0"/>
              </a:rPr>
              <a:t>MB 33  |  ON 177  | NS 4</a:t>
            </a:r>
          </a:p>
          <a:p>
            <a:r>
              <a:rPr lang="en-US" sz="1400" b="1" dirty="0">
                <a:latin typeface="Arial Narrow" panose="020B0606020202030204" pitchFamily="34" charset="0"/>
              </a:rPr>
              <a:t>QC 22  |  SK 7  </a:t>
            </a:r>
          </a:p>
        </p:txBody>
      </p:sp>
      <p:sp>
        <p:nvSpPr>
          <p:cNvPr id="96" name="Right Brace 95"/>
          <p:cNvSpPr/>
          <p:nvPr/>
        </p:nvSpPr>
        <p:spPr>
          <a:xfrm>
            <a:off x="9362043" y="1884914"/>
            <a:ext cx="187166" cy="1404172"/>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7" name="TextBox 97"/>
          <p:cNvSpPr txBox="1"/>
          <p:nvPr/>
        </p:nvSpPr>
        <p:spPr>
          <a:xfrm>
            <a:off x="8888975" y="4761608"/>
            <a:ext cx="148709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t>Nicaragua 1</a:t>
            </a:r>
          </a:p>
          <a:p>
            <a:r>
              <a:rPr lang="en-US" sz="1600" b="1" dirty="0"/>
              <a:t>Japan 1 </a:t>
            </a:r>
          </a:p>
        </p:txBody>
      </p:sp>
      <p:sp>
        <p:nvSpPr>
          <p:cNvPr id="98" name="Slide Number Placeholder 97"/>
          <p:cNvSpPr>
            <a:spLocks noGrp="1"/>
          </p:cNvSpPr>
          <p:nvPr>
            <p:ph type="sldNum" sz="quarter" idx="12"/>
          </p:nvPr>
        </p:nvSpPr>
        <p:spPr/>
        <p:txBody>
          <a:bodyPr/>
          <a:lstStyle/>
          <a:p>
            <a:fld id="{766E8475-7E21-44D6-BCAB-5602E25F568C}" type="slidenum">
              <a:rPr lang="en-US" smtClean="0"/>
              <a:t>9</a:t>
            </a:fld>
            <a:endParaRPr lang="en-US"/>
          </a:p>
        </p:txBody>
      </p:sp>
      <p:sp>
        <p:nvSpPr>
          <p:cNvPr id="99" name="TextBox 98"/>
          <p:cNvSpPr txBox="1"/>
          <p:nvPr/>
        </p:nvSpPr>
        <p:spPr>
          <a:xfrm>
            <a:off x="533399" y="4607720"/>
            <a:ext cx="2085579" cy="830997"/>
          </a:xfrm>
          <a:prstGeom prst="rect">
            <a:avLst/>
          </a:prstGeom>
          <a:noFill/>
        </p:spPr>
        <p:txBody>
          <a:bodyPr wrap="square" rtlCol="0">
            <a:spAutoFit/>
          </a:bodyPr>
          <a:lstStyle/>
          <a:p>
            <a:r>
              <a:rPr lang="en-US" sz="1600" b="1" dirty="0"/>
              <a:t>46 states &amp; the District of Columbia represented</a:t>
            </a:r>
          </a:p>
        </p:txBody>
      </p:sp>
    </p:spTree>
    <p:extLst>
      <p:ext uri="{BB962C8B-B14F-4D97-AF65-F5344CB8AC3E}">
        <p14:creationId xmlns:p14="http://schemas.microsoft.com/office/powerpoint/2010/main" val="274514735"/>
      </p:ext>
    </p:extLst>
  </p:cSld>
  <p:clrMapOvr>
    <a:masterClrMapping/>
  </p:clrMapOvr>
</p:sld>
</file>

<file path=ppt/theme/theme1.xml><?xml version="1.0" encoding="utf-8"?>
<a:theme xmlns:a="http://schemas.openxmlformats.org/drawingml/2006/main" name="Retrospect">
  <a:themeElements>
    <a:clrScheme name="Custom 3">
      <a:dk1>
        <a:srgbClr val="000000"/>
      </a:dk1>
      <a:lt1>
        <a:srgbClr val="FFFFFF"/>
      </a:lt1>
      <a:dk2>
        <a:srgbClr val="4E297E"/>
      </a:dk2>
      <a:lt2>
        <a:srgbClr val="CCDDEA"/>
      </a:lt2>
      <a:accent1>
        <a:srgbClr val="E48312"/>
      </a:accent1>
      <a:accent2>
        <a:srgbClr val="279037"/>
      </a:accent2>
      <a:accent3>
        <a:srgbClr val="2F164F"/>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16Attendance corpmtg" id="{78727973-2ECC-8243-97F5-2C49B50743BB}" vid="{EADD9FF2-D928-6D41-BF3C-2884ED5B64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3775</TotalTime>
  <Words>1560</Words>
  <Application>Microsoft Office PowerPoint</Application>
  <PresentationFormat>Widescreen</PresentationFormat>
  <Paragraphs>532</Paragraphs>
  <Slides>48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SimSun</vt:lpstr>
      <vt:lpstr>Arial</vt:lpstr>
      <vt:lpstr>Arial Narrow</vt:lpstr>
      <vt:lpstr>Calibri</vt:lpstr>
      <vt:lpstr>Calibri Light</vt:lpstr>
      <vt:lpstr>Palatino Linotype</vt:lpstr>
      <vt:lpstr>Times New Roman</vt:lpstr>
      <vt:lpstr>Wingdings</vt:lpstr>
      <vt:lpstr>Retrospect</vt:lpstr>
      <vt:lpstr>Commodity Classic 2018</vt:lpstr>
      <vt:lpstr>Attendance</vt:lpstr>
      <vt:lpstr>Year-to-Year Attendance</vt:lpstr>
      <vt:lpstr>Year-to-Year Attendance 2010 compared to 2018</vt:lpstr>
      <vt:lpstr>First-Time Attendees (Non-Exhibitor)</vt:lpstr>
      <vt:lpstr>Farmer Profile</vt:lpstr>
      <vt:lpstr>Farmer Profile - Continued</vt:lpstr>
      <vt:lpstr>Other Attendee Groups</vt:lpstr>
      <vt:lpstr>Farmer Map</vt:lpstr>
      <vt:lpstr>Trade Show</vt:lpstr>
      <vt:lpstr>Trade Show Profile</vt:lpstr>
      <vt:lpstr>Number of Companies by Products and Services</vt:lpstr>
      <vt:lpstr>Net Square Feet by Exhibitor Category</vt:lpstr>
      <vt:lpstr>Onsite Survey</vt:lpstr>
      <vt:lpstr>Main Reasons for Attending</vt:lpstr>
      <vt:lpstr>Education Most Interested In</vt:lpstr>
      <vt:lpstr>Registration Fee</vt:lpstr>
      <vt:lpstr>Attending If Fees Had Not Been Paid For</vt:lpstr>
      <vt:lpstr>Direct Others in Making Purchase Input Decisions</vt:lpstr>
      <vt:lpstr>Role in Operation</vt:lpstr>
      <vt:lpstr>Likelihood to Make Decision Based on C.C. Information (Farmers Only)</vt:lpstr>
      <vt:lpstr>Farming Phase Demographic</vt:lpstr>
      <vt:lpstr>Level of Education</vt:lpstr>
      <vt:lpstr>Age of Respondents</vt:lpstr>
      <vt:lpstr>New Commodity Classic Attendees</vt:lpstr>
      <vt:lpstr>Attendees Who Consider Themselves Early Adopters</vt:lpstr>
      <vt:lpstr>Number of Farmers Influenced</vt:lpstr>
      <vt:lpstr>Post-Event Survey</vt:lpstr>
      <vt:lpstr>Convention Registration Process</vt:lpstr>
      <vt:lpstr>Monday Opening Welcome Reception</vt:lpstr>
      <vt:lpstr>General Session</vt:lpstr>
      <vt:lpstr>Evening of Entertainment</vt:lpstr>
      <vt:lpstr>Commodity Classic Mobile App</vt:lpstr>
      <vt:lpstr>Main Stage Education</vt:lpstr>
      <vt:lpstr>Overall Educational Value</vt:lpstr>
      <vt:lpstr>Overall Trade Show</vt:lpstr>
      <vt:lpstr>Location</vt:lpstr>
      <vt:lpstr>Likelihood of Recommending Commodity Classic to a Friend</vt:lpstr>
      <vt:lpstr>Top Three Reasons for Attending</vt:lpstr>
      <vt:lpstr>Overall Commodity Classic</vt:lpstr>
      <vt:lpstr>Acres &amp; Dollars Impact</vt:lpstr>
      <vt:lpstr>Methodology</vt:lpstr>
      <vt:lpstr>High Impact</vt:lpstr>
      <vt:lpstr>High Impact</vt:lpstr>
      <vt:lpstr>Impact Beyond the Event</vt:lpstr>
      <vt:lpstr>High Impact   (Factor 5)</vt:lpstr>
      <vt:lpstr>High Impact   (Factor 13)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Profile</dc:title>
  <dc:creator>Ken Colombini</dc:creator>
  <cp:lastModifiedBy>Peggy Findley</cp:lastModifiedBy>
  <cp:revision>193</cp:revision>
  <cp:lastPrinted>2018-03-22T22:09:38Z</cp:lastPrinted>
  <dcterms:created xsi:type="dcterms:W3CDTF">2015-03-13T19:39:13Z</dcterms:created>
  <dcterms:modified xsi:type="dcterms:W3CDTF">2018-04-06T15:48:13Z</dcterms:modified>
</cp:coreProperties>
</file>